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696" r:id="rId3"/>
    <p:sldId id="625" r:id="rId4"/>
    <p:sldId id="626" r:id="rId5"/>
    <p:sldId id="679" r:id="rId6"/>
    <p:sldId id="628" r:id="rId7"/>
    <p:sldId id="662" r:id="rId8"/>
    <p:sldId id="681" r:id="rId9"/>
    <p:sldId id="632" r:id="rId10"/>
    <p:sldId id="735" r:id="rId11"/>
    <p:sldId id="736" r:id="rId12"/>
    <p:sldId id="737" r:id="rId13"/>
    <p:sldId id="739" r:id="rId14"/>
    <p:sldId id="740" r:id="rId16"/>
    <p:sldId id="741" r:id="rId17"/>
    <p:sldId id="742" r:id="rId18"/>
    <p:sldId id="743" r:id="rId19"/>
    <p:sldId id="744" r:id="rId20"/>
    <p:sldId id="745" r:id="rId21"/>
    <p:sldId id="746" r:id="rId22"/>
    <p:sldId id="747" r:id="rId23"/>
    <p:sldId id="748" r:id="rId24"/>
    <p:sldId id="752" r:id="rId25"/>
    <p:sldId id="753" r:id="rId26"/>
    <p:sldId id="754" r:id="rId27"/>
    <p:sldId id="756" r:id="rId28"/>
    <p:sldId id="757" r:id="rId29"/>
    <p:sldId id="758" r:id="rId30"/>
    <p:sldId id="759" r:id="rId31"/>
    <p:sldId id="760" r:id="rId32"/>
    <p:sldId id="761" r:id="rId33"/>
    <p:sldId id="763" r:id="rId34"/>
    <p:sldId id="784" r:id="rId35"/>
    <p:sldId id="785" r:id="rId36"/>
    <p:sldId id="786" r:id="rId37"/>
    <p:sldId id="787" r:id="rId38"/>
    <p:sldId id="788" r:id="rId39"/>
    <p:sldId id="789" r:id="rId40"/>
    <p:sldId id="790" r:id="rId41"/>
    <p:sldId id="791" r:id="rId42"/>
    <p:sldId id="792" r:id="rId43"/>
    <p:sldId id="793" r:id="rId44"/>
    <p:sldId id="794" r:id="rId45"/>
    <p:sldId id="764" r:id="rId46"/>
    <p:sldId id="765" r:id="rId47"/>
    <p:sldId id="766" r:id="rId48"/>
    <p:sldId id="767" r:id="rId49"/>
    <p:sldId id="768" r:id="rId50"/>
    <p:sldId id="769" r:id="rId51"/>
    <p:sldId id="770" r:id="rId52"/>
    <p:sldId id="771" r:id="rId53"/>
    <p:sldId id="773" r:id="rId54"/>
    <p:sldId id="774" r:id="rId55"/>
    <p:sldId id="775" r:id="rId56"/>
    <p:sldId id="776" r:id="rId57"/>
    <p:sldId id="777" r:id="rId58"/>
    <p:sldId id="778" r:id="rId59"/>
    <p:sldId id="779" r:id="rId60"/>
    <p:sldId id="780" r:id="rId61"/>
    <p:sldId id="783" r:id="rId62"/>
    <p:sldId id="796" r:id="rId63"/>
    <p:sldId id="797" r:id="rId64"/>
    <p:sldId id="798" r:id="rId65"/>
    <p:sldId id="799" r:id="rId66"/>
    <p:sldId id="800" r:id="rId67"/>
    <p:sldId id="801" r:id="rId68"/>
    <p:sldId id="802" r:id="rId69"/>
    <p:sldId id="803" r:id="rId70"/>
    <p:sldId id="804" r:id="rId71"/>
    <p:sldId id="805" r:id="rId72"/>
    <p:sldId id="806" r:id="rId73"/>
    <p:sldId id="807" r:id="rId74"/>
    <p:sldId id="80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58E"/>
    <a:srgbClr val="88DB29"/>
    <a:srgbClr val="988EAA"/>
    <a:srgbClr val="536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458" name="Rectangle 1"/>
          <p:cNvSpPr>
            <a:spLocks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9459" name="Rectangle 2"/>
          <p:cNvSpPr/>
          <p:nvPr>
            <p:ph type="body"/>
          </p:nvPr>
        </p:nvSpPr>
        <p:spPr>
          <a:noFill/>
          <a:ln>
            <a:noFill/>
          </a:ln>
        </p:spPr>
        <p:txBody>
          <a:bodyPr wrap="none" lIns="91440" tIns="45720" rIns="91440" bIns="45720" anchor="ctr"/>
          <a:p>
            <a:pPr lvl="0" eaLnBrk="1" hangingPunct="1">
              <a:spcBef>
                <a:spcPct val="0"/>
              </a:spcBef>
            </a:pPr>
            <a:endParaRPr lang="zh-CN" altLang="zh-CN" dirty="0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../media/image5.png"/><Relationship Id="rId6" Type="http://schemas.openxmlformats.org/officeDocument/2006/relationships/tags" Target="../tags/tag79.xml"/><Relationship Id="rId5" Type="http://schemas.openxmlformats.org/officeDocument/2006/relationships/image" Target="../media/image4.png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3.png"/><Relationship Id="rId7" Type="http://schemas.openxmlformats.org/officeDocument/2006/relationships/tags" Target="../tags/tag87.xml"/><Relationship Id="rId6" Type="http://schemas.openxmlformats.org/officeDocument/2006/relationships/image" Target="../media/image2.png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image" Target="../media/image1.png"/><Relationship Id="rId2" Type="http://schemas.openxmlformats.org/officeDocument/2006/relationships/tags" Target="../tags/tag84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../media/image5.png"/><Relationship Id="rId6" Type="http://schemas.openxmlformats.org/officeDocument/2006/relationships/tags" Target="../tags/tag107.xml"/><Relationship Id="rId5" Type="http://schemas.openxmlformats.org/officeDocument/2006/relationships/image" Target="../media/image4.png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image" Target="../media/image5.png"/><Relationship Id="rId6" Type="http://schemas.openxmlformats.org/officeDocument/2006/relationships/tags" Target="../tags/tag116.xml"/><Relationship Id="rId5" Type="http://schemas.openxmlformats.org/officeDocument/2006/relationships/image" Target="../media/image4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image" Target="../media/image4.png"/><Relationship Id="rId6" Type="http://schemas.openxmlformats.org/officeDocument/2006/relationships/tags" Target="../tags/tag126.xml"/><Relationship Id="rId5" Type="http://schemas.openxmlformats.org/officeDocument/2006/relationships/image" Target="../media/image5.pn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image" Target="../media/image5.png"/><Relationship Id="rId6" Type="http://schemas.openxmlformats.org/officeDocument/2006/relationships/tags" Target="../tags/tag136.xml"/><Relationship Id="rId5" Type="http://schemas.openxmlformats.org/officeDocument/2006/relationships/image" Target="../media/image4.png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5.png"/><Relationship Id="rId2" Type="http://schemas.openxmlformats.org/officeDocument/2006/relationships/tags" Target="../tags/tag14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image" Target="../media/image5.png"/><Relationship Id="rId11" Type="http://schemas.openxmlformats.org/officeDocument/2006/relationships/tags" Target="../tags/tag161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tags" Target="../tags/tag32.xml"/><Relationship Id="rId4" Type="http://schemas.openxmlformats.org/officeDocument/2006/relationships/image" Target="../media/image4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5.png"/><Relationship Id="rId5" Type="http://schemas.openxmlformats.org/officeDocument/2006/relationships/tags" Target="../tags/tag41.xml"/><Relationship Id="rId4" Type="http://schemas.openxmlformats.org/officeDocument/2006/relationships/image" Target="../media/image4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5.png"/><Relationship Id="rId5" Type="http://schemas.openxmlformats.org/officeDocument/2006/relationships/tags" Target="../tags/tag60.xml"/><Relationship Id="rId4" Type="http://schemas.openxmlformats.org/officeDocument/2006/relationships/image" Target="../media/image4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image" Target="../media/image5.png"/><Relationship Id="rId6" Type="http://schemas.openxmlformats.org/officeDocument/2006/relationships/tags" Target="../tags/tag70.xml"/><Relationship Id="rId5" Type="http://schemas.openxmlformats.org/officeDocument/2006/relationships/image" Target="../media/image4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1772840"/>
            <a:ext cx="12192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3470753" y="764971"/>
            <a:ext cx="1151255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9497" y="1861"/>
              <a:ext cx="29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  <a:endParaRPr lang="zh-CN" altLang="en-US" sz="40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</p:grpSp>
      <p:cxnSp>
        <p:nvCxnSpPr>
          <p:cNvPr id="25" name="直接连接符 24"/>
          <p:cNvCxnSpPr/>
          <p:nvPr>
            <p:custDataLst>
              <p:tags r:id="rId10"/>
            </p:custDataLst>
          </p:nvPr>
        </p:nvCxnSpPr>
        <p:spPr>
          <a:xfrm flipV="1">
            <a:off x="5920617" y="278111"/>
            <a:ext cx="350766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1"/>
            </p:custDataLst>
          </p:nvPr>
        </p:nvCxnSpPr>
        <p:spPr>
          <a:xfrm flipV="1">
            <a:off x="5794943" y="278111"/>
            <a:ext cx="602114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1772468" y="2542396"/>
            <a:ext cx="286094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 flipV="1">
            <a:off x="1747068" y="2812011"/>
            <a:ext cx="281740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31525" y="1260672"/>
            <a:ext cx="7115856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88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715" y="1772840"/>
            <a:ext cx="12204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3470753" y="764971"/>
            <a:ext cx="1151255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9497" y="1861"/>
              <a:ext cx="29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  <a:endParaRPr kumimoji="0" lang="zh-CN" alt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endParaRPr>
            </a:p>
          </p:txBody>
        </p:sp>
      </p:grpSp>
      <p:cxnSp>
        <p:nvCxnSpPr>
          <p:cNvPr id="10" name="直接连接符 9"/>
          <p:cNvCxnSpPr/>
          <p:nvPr>
            <p:custDataLst>
              <p:tags r:id="rId10"/>
            </p:custDataLst>
          </p:nvPr>
        </p:nvCxnSpPr>
        <p:spPr>
          <a:xfrm flipV="1">
            <a:off x="5920617" y="278111"/>
            <a:ext cx="350766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V="1">
            <a:off x="5794943" y="278111"/>
            <a:ext cx="602114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2"/>
            </p:custDataLst>
          </p:nvPr>
        </p:nvCxnSpPr>
        <p:spPr>
          <a:xfrm flipV="1">
            <a:off x="1772468" y="2542396"/>
            <a:ext cx="286094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3"/>
            </p:custDataLst>
          </p:nvPr>
        </p:nvCxnSpPr>
        <p:spPr>
          <a:xfrm flipV="1">
            <a:off x="1747068" y="2812011"/>
            <a:ext cx="281740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0092" y="1261322"/>
            <a:ext cx="46980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284219"/>
            <a:ext cx="12192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6984"/>
            <a:ext cx="12192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12192000" cy="507679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0" y="6984"/>
            <a:ext cx="12192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495425" y="781050"/>
            <a:ext cx="2785110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 flipH="1">
            <a:off x="3318890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2543175" y="2158850"/>
            <a:ext cx="923051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28415" y="1154726"/>
            <a:ext cx="6156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8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026557" y="1126150"/>
            <a:ext cx="12924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5763260" y="4922520"/>
            <a:ext cx="6453505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1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4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5.xml"/><Relationship Id="rId1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7.xml"/><Relationship Id="rId1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jpe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jpeg"/><Relationship Id="rId2" Type="http://schemas.openxmlformats.org/officeDocument/2006/relationships/tags" Target="../tags/tag181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tags" Target="../tags/tag182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tags" Target="../tags/tag18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tags" Target="../tags/tag18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tags" Target="../tags/tag16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tags" Target="../tags/tag18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9.TIF" TargetMode="External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4.TIF" TargetMode="External"/><Relationship Id="rId7" Type="http://schemas.openxmlformats.org/officeDocument/2006/relationships/image" Target="../media/image84.png"/><Relationship Id="rId6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3.TIF" TargetMode="External"/><Relationship Id="rId5" Type="http://schemas.openxmlformats.org/officeDocument/2006/relationships/image" Target="../media/image83.png"/><Relationship Id="rId4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2.TIF" TargetMode="External"/><Relationship Id="rId38" Type="http://schemas.openxmlformats.org/officeDocument/2006/relationships/notesSlide" Target="../notesSlides/notesSlide2.xml"/><Relationship Id="rId37" Type="http://schemas.openxmlformats.org/officeDocument/2006/relationships/slideLayout" Target="../slideLayouts/slideLayout7.xml"/><Relationship Id="rId36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8.TIF" TargetMode="External"/><Relationship Id="rId35" Type="http://schemas.openxmlformats.org/officeDocument/2006/relationships/image" Target="../media/image98.png"/><Relationship Id="rId34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7.TIF" TargetMode="External"/><Relationship Id="rId33" Type="http://schemas.openxmlformats.org/officeDocument/2006/relationships/image" Target="../media/image97.png"/><Relationship Id="rId3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6.TIF" TargetMode="External"/><Relationship Id="rId31" Type="http://schemas.openxmlformats.org/officeDocument/2006/relationships/image" Target="../media/image96.png"/><Relationship Id="rId30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5.TIF" TargetMode="External"/><Relationship Id="rId3" Type="http://schemas.openxmlformats.org/officeDocument/2006/relationships/image" Target="../media/image82.png"/><Relationship Id="rId29" Type="http://schemas.openxmlformats.org/officeDocument/2006/relationships/image" Target="../media/image95.png"/><Relationship Id="rId28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4.TIF" TargetMode="External"/><Relationship Id="rId27" Type="http://schemas.openxmlformats.org/officeDocument/2006/relationships/image" Target="../media/image94.png"/><Relationship Id="rId26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3.TIF" TargetMode="External"/><Relationship Id="rId25" Type="http://schemas.openxmlformats.org/officeDocument/2006/relationships/image" Target="../media/image93.png"/><Relationship Id="rId24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2.TIF" TargetMode="External"/><Relationship Id="rId23" Type="http://schemas.openxmlformats.org/officeDocument/2006/relationships/image" Target="../media/image92.png"/><Relationship Id="rId2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1.TIF" TargetMode="External"/><Relationship Id="rId21" Type="http://schemas.openxmlformats.org/officeDocument/2006/relationships/image" Target="../media/image91.png"/><Relationship Id="rId20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0.TIF" TargetMode="External"/><Relationship Id="rId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1.TIF" TargetMode="External"/><Relationship Id="rId19" Type="http://schemas.openxmlformats.org/officeDocument/2006/relationships/image" Target="../media/image90.png"/><Relationship Id="rId18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9.TIF" TargetMode="External"/><Relationship Id="rId17" Type="http://schemas.openxmlformats.org/officeDocument/2006/relationships/image" Target="../media/image89.png"/><Relationship Id="rId16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8.TIF" TargetMode="External"/><Relationship Id="rId15" Type="http://schemas.openxmlformats.org/officeDocument/2006/relationships/image" Target="../media/image88.png"/><Relationship Id="rId14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7.TIF" TargetMode="External"/><Relationship Id="rId13" Type="http://schemas.openxmlformats.org/officeDocument/2006/relationships/image" Target="../media/image87.png"/><Relationship Id="rId1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6.TIF" TargetMode="External"/><Relationship Id="rId11" Type="http://schemas.openxmlformats.org/officeDocument/2006/relationships/image" Target="../media/image86.png"/><Relationship Id="rId10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0-5.TIF" TargetMode="External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9.xml"/><Relationship Id="rId3" Type="http://schemas.openxmlformats.org/officeDocument/2006/relationships/image" Target="../media/image100.png"/><Relationship Id="rId2" Type="http://schemas.openxmlformats.org/officeDocument/2006/relationships/tags" Target="../tags/tag188.xml"/><Relationship Id="rId1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4.png"/><Relationship Id="rId2" Type="http://schemas.openxmlformats.org/officeDocument/2006/relationships/tags" Target="../tags/tag190.xml"/><Relationship Id="rId1" Type="http://schemas.openxmlformats.org/officeDocument/2006/relationships/image" Target="../media/image10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5-4-5.TIF" TargetMode="External"/><Relationship Id="rId1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1.xml"/><Relationship Id="rId1" Type="http://schemas.openxmlformats.org/officeDocument/2006/relationships/image" Target="../media/image10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tags" Target="../tags/tag192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tags" Target="../tags/tag193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tags" Target="../tags/tag19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jpeg"/><Relationship Id="rId1" Type="http://schemas.openxmlformats.org/officeDocument/2006/relationships/tags" Target="../tags/tag19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1" Type="http://schemas.openxmlformats.org/officeDocument/2006/relationships/tags" Target="../tags/tag19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tags" Target="../tags/tag19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6-6.TIF" TargetMode="External"/><Relationship Id="rId6" Type="http://schemas.openxmlformats.org/officeDocument/2006/relationships/image" Target="../media/image130.png"/><Relationship Id="rId5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6-5.TIF" TargetMode="External"/><Relationship Id="rId4" Type="http://schemas.openxmlformats.org/officeDocument/2006/relationships/image" Target="../media/image129.png"/><Relationship Id="rId3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6-4.TIF" TargetMode="External"/><Relationship Id="rId2" Type="http://schemas.openxmlformats.org/officeDocument/2006/relationships/image" Target="../media/image128.png"/><Relationship Id="rId1" Type="http://schemas.openxmlformats.org/officeDocument/2006/relationships/tags" Target="../tags/tag20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2.jpeg"/><Relationship Id="rId1" Type="http://schemas.openxmlformats.org/officeDocument/2006/relationships/image" Target="../media/image13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tags" Target="../tags/tag16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5-3.TIF" TargetMode="External"/><Relationship Id="rId6" Type="http://schemas.openxmlformats.org/officeDocument/2006/relationships/image" Target="../media/image138.png"/><Relationship Id="rId5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5-2.TIF" TargetMode="External"/><Relationship Id="rId4" Type="http://schemas.openxmlformats.org/officeDocument/2006/relationships/image" Target="../media/image137.png"/><Relationship Id="rId3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5-1.TIF" TargetMode="External"/><Relationship Id="rId2" Type="http://schemas.openxmlformats.org/officeDocument/2006/relationships/image" Target="../media/image136.png"/><Relationship Id="rId1" Type="http://schemas.openxmlformats.org/officeDocument/2006/relationships/tags" Target="../tags/tag2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5-5.TIF" TargetMode="External"/><Relationship Id="rId4" Type="http://schemas.openxmlformats.org/officeDocument/2006/relationships/image" Target="../media/image140.png"/><Relationship Id="rId3" Type="http://schemas.openxmlformats.org/officeDocument/2006/relationships/image" Target="file:///C:\Users\Administrator\Desktop\2020&#29256;&#22320;&#29702;&#12298;&#20013;&#32771;&#29366;&#20803;&#12299;&#65288;&#20154;&#25945;&#29256;&#65289;&#35838;&#20214;&#21046;&#20316;&#26448;&#26009;\DL25-4.TIF" TargetMode="External"/><Relationship Id="rId2" Type="http://schemas.openxmlformats.org/officeDocument/2006/relationships/image" Target="../media/image139.png"/><Relationship Id="rId1" Type="http://schemas.openxmlformats.org/officeDocument/2006/relationships/tags" Target="../tags/tag20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2.jpeg"/><Relationship Id="rId1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46505" y="1837690"/>
            <a:ext cx="9688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/>
              <a:t>地 球 和 地 球 仪</a:t>
            </a:r>
            <a:endParaRPr lang="zh-CN" altLang="en-US"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微信图片_20200324091402"/>
          <p:cNvPicPr>
            <a:picLocks noChangeAspect="1"/>
          </p:cNvPicPr>
          <p:nvPr>
            <p:ph sz="quarter" idx="4294967295"/>
          </p:nvPr>
        </p:nvPicPr>
        <p:blipFill>
          <a:blip r:embed="rId1"/>
          <a:srcRect l="12664" t="9211" r="61292" b="42975"/>
          <a:stretch>
            <a:fillRect/>
          </a:stretch>
        </p:blipFill>
        <p:spPr>
          <a:xfrm>
            <a:off x="0" y="1320165"/>
            <a:ext cx="2335530" cy="2412365"/>
          </a:xfrm>
          <a:prstGeom prst="rect">
            <a:avLst/>
          </a:prstGeom>
        </p:spPr>
      </p:pic>
      <p:pic>
        <p:nvPicPr>
          <p:cNvPr id="6" name="内容占位符 4" descr="微信图片_20200324091402"/>
          <p:cNvPicPr>
            <a:picLocks noChangeAspect="1"/>
          </p:cNvPicPr>
          <p:nvPr/>
        </p:nvPicPr>
        <p:blipFill>
          <a:blip r:embed="rId1"/>
          <a:srcRect l="46431" t="9211" r="11893" b="42975"/>
          <a:stretch>
            <a:fillRect/>
          </a:stretch>
        </p:blipFill>
        <p:spPr>
          <a:xfrm>
            <a:off x="7434580" y="729615"/>
            <a:ext cx="4441190" cy="3124835"/>
          </a:xfrm>
          <a:prstGeom prst="rect">
            <a:avLst/>
          </a:prstGeom>
        </p:spPr>
      </p:pic>
      <p:pic>
        <p:nvPicPr>
          <p:cNvPr id="1638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293495"/>
            <a:ext cx="4542155" cy="24390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487045" y="3977640"/>
          <a:ext cx="1121791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335"/>
                <a:gridCol w="4593590"/>
                <a:gridCol w="3943985"/>
              </a:tblGrid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r>
                        <a:rPr lang="zh-CN" altLang="en-US" sz="3200"/>
                        <a:t>、</a:t>
                      </a:r>
                      <a:r>
                        <a:rPr lang="zh-CN" altLang="en-US" sz="3200"/>
                        <a:t>基本特征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自转</a:t>
                      </a:r>
                      <a:r>
                        <a:rPr lang="en-US" altLang="zh-CN" sz="3200" b="1"/>
                        <a:t>P11</a:t>
                      </a:r>
                      <a:endParaRPr lang="en-US" altLang="zh-CN" sz="3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公转</a:t>
                      </a:r>
                      <a:r>
                        <a:rPr lang="en-US" altLang="zh-CN" sz="3200" b="1"/>
                        <a:t>P13</a:t>
                      </a:r>
                      <a:endParaRPr lang="en-US" altLang="zh-CN" sz="3200" b="1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绕转中心</a:t>
                      </a:r>
                      <a:endParaRPr lang="zh-CN" altLang="en-US" sz="32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方向</a:t>
                      </a:r>
                      <a:endParaRPr lang="zh-CN" altLang="en-US" sz="32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周期</a:t>
                      </a:r>
                      <a:endParaRPr lang="zh-CN" altLang="en-US" sz="32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870450" y="458914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地轴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9332595" y="458914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太阳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3147060" y="5177790"/>
            <a:ext cx="496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自西向东</a:t>
            </a:r>
            <a:r>
              <a:rPr lang="zh-CN" altLang="en-US" sz="2000"/>
              <a:t>（极点上空俯视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北逆南顺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9098280" y="51777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自西向东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4257675" y="5699760"/>
            <a:ext cx="25533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天（</a:t>
            </a:r>
            <a:r>
              <a:rPr lang="en-US" altLang="zh-CN" sz="2800"/>
              <a:t>24</a:t>
            </a:r>
            <a:r>
              <a:rPr lang="zh-CN" altLang="en-US" sz="2800"/>
              <a:t>小时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sp>
        <p:nvSpPr>
          <p:cNvPr id="15" name="文本框 14"/>
          <p:cNvSpPr txBox="1"/>
          <p:nvPr/>
        </p:nvSpPr>
        <p:spPr>
          <a:xfrm>
            <a:off x="9453880" y="5772150"/>
            <a:ext cx="7359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年</a:t>
            </a:r>
            <a:endParaRPr lang="zh-CN" altLang="en-US" sz="2800"/>
          </a:p>
        </p:txBody>
      </p:sp>
      <p:sp>
        <p:nvSpPr>
          <p:cNvPr id="16388" name="TextBox 5"/>
          <p:cNvSpPr txBox="1"/>
          <p:nvPr/>
        </p:nvSpPr>
        <p:spPr>
          <a:xfrm>
            <a:off x="287020" y="314960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考点三：地球的运动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微信图片_20200324091402"/>
          <p:cNvPicPr>
            <a:picLocks noChangeAspect="1"/>
          </p:cNvPicPr>
          <p:nvPr>
            <p:ph sz="quarter" idx="4294967295"/>
          </p:nvPr>
        </p:nvPicPr>
        <p:blipFill>
          <a:blip r:embed="rId1"/>
          <a:srcRect l="12664" t="9211" r="61292" b="42975"/>
          <a:stretch>
            <a:fillRect/>
          </a:stretch>
        </p:blipFill>
        <p:spPr>
          <a:xfrm>
            <a:off x="0" y="1320165"/>
            <a:ext cx="2335530" cy="2412365"/>
          </a:xfrm>
          <a:prstGeom prst="rect">
            <a:avLst/>
          </a:prstGeom>
        </p:spPr>
      </p:pic>
      <p:pic>
        <p:nvPicPr>
          <p:cNvPr id="6" name="内容占位符 4" descr="微信图片_20200324091402"/>
          <p:cNvPicPr>
            <a:picLocks noChangeAspect="1"/>
          </p:cNvPicPr>
          <p:nvPr/>
        </p:nvPicPr>
        <p:blipFill>
          <a:blip r:embed="rId1"/>
          <a:srcRect l="46431" t="9211" r="11893" b="42975"/>
          <a:stretch>
            <a:fillRect/>
          </a:stretch>
        </p:blipFill>
        <p:spPr>
          <a:xfrm>
            <a:off x="7434580" y="729615"/>
            <a:ext cx="4441190" cy="3124835"/>
          </a:xfrm>
          <a:prstGeom prst="rect">
            <a:avLst/>
          </a:prstGeom>
        </p:spPr>
      </p:pic>
      <p:pic>
        <p:nvPicPr>
          <p:cNvPr id="1638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293495"/>
            <a:ext cx="4542155" cy="24390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286385" y="3731895"/>
          <a:ext cx="11588750" cy="286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130"/>
                <a:gridCol w="4665980"/>
                <a:gridCol w="5247640"/>
              </a:tblGrid>
              <a:tr h="716915"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3200" b="1"/>
                    </a:p>
                    <a:p>
                      <a:pPr algn="ctr">
                        <a:buNone/>
                      </a:pPr>
                      <a:endParaRPr lang="zh-CN" altLang="en-US" sz="3200" b="1"/>
                    </a:p>
                    <a:p>
                      <a:pPr algn="ctr">
                        <a:buNone/>
                      </a:pPr>
                      <a:r>
                        <a:rPr lang="en-US" altLang="zh-CN" sz="3200" b="1"/>
                        <a:t>2</a:t>
                      </a:r>
                      <a:r>
                        <a:rPr lang="zh-CN" altLang="en-US" sz="3200" b="1"/>
                        <a:t>、</a:t>
                      </a:r>
                      <a:r>
                        <a:rPr lang="zh-CN" altLang="en-US" sz="3200" b="1"/>
                        <a:t>现象</a:t>
                      </a:r>
                      <a:endParaRPr lang="zh-CN" altLang="en-US" sz="3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自转</a:t>
                      </a:r>
                      <a:r>
                        <a:rPr lang="en-US" altLang="zh-CN" sz="3200" b="1"/>
                        <a:t>P11</a:t>
                      </a:r>
                      <a:endParaRPr lang="en-US" altLang="zh-CN" sz="3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/>
                        <a:t>公转</a:t>
                      </a:r>
                      <a:r>
                        <a:rPr lang="en-US" altLang="zh-CN" sz="3200" b="1"/>
                        <a:t>P13-15</a:t>
                      </a:r>
                      <a:endParaRPr lang="en-US" altLang="zh-CN" sz="3200" b="1"/>
                    </a:p>
                  </a:txBody>
                  <a:tcPr/>
                </a:tc>
              </a:tr>
              <a:tr h="215011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08275" y="46431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昼夜更替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749415" y="439674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昼夜长短变化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2708275" y="51650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时间差异（东早西晚）</a:t>
            </a:r>
            <a:endParaRPr lang="zh-CN" altLang="en-US" sz="2800"/>
          </a:p>
        </p:txBody>
      </p:sp>
      <p:sp>
        <p:nvSpPr>
          <p:cNvPr id="13" name="文本框 12"/>
          <p:cNvSpPr txBox="1"/>
          <p:nvPr/>
        </p:nvSpPr>
        <p:spPr>
          <a:xfrm>
            <a:off x="6749415" y="491871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正午太阳高度变化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2708275" y="568706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日月星辰东升西落</a:t>
            </a:r>
            <a:endParaRPr lang="zh-CN" altLang="en-US" sz="2800"/>
          </a:p>
        </p:txBody>
      </p:sp>
      <p:sp>
        <p:nvSpPr>
          <p:cNvPr id="15" name="文本框 14"/>
          <p:cNvSpPr txBox="1"/>
          <p:nvPr/>
        </p:nvSpPr>
        <p:spPr>
          <a:xfrm>
            <a:off x="6749415" y="544068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四季的变化</a:t>
            </a:r>
            <a:endParaRPr lang="zh-CN" altLang="en-US" sz="2800"/>
          </a:p>
        </p:txBody>
      </p:sp>
      <p:sp>
        <p:nvSpPr>
          <p:cNvPr id="16388" name="TextBox 5"/>
          <p:cNvSpPr txBox="1"/>
          <p:nvPr/>
        </p:nvSpPr>
        <p:spPr>
          <a:xfrm>
            <a:off x="287020" y="314960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考点三：地球的运动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415" y="599503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五带的划分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2"/>
          <p:cNvPicPr>
            <a:picLocks noChangeAspect="1"/>
          </p:cNvPicPr>
          <p:nvPr/>
        </p:nvPicPr>
        <p:blipFill>
          <a:blip r:embed="rId1"/>
          <a:srcRect l="4315" t="26450" r="3769" b="22601"/>
          <a:stretch>
            <a:fillRect/>
          </a:stretch>
        </p:blipFill>
        <p:spPr>
          <a:xfrm>
            <a:off x="120650" y="382270"/>
            <a:ext cx="7630795" cy="60934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8795385" y="479171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太阳直射点移动</a:t>
            </a:r>
            <a:endParaRPr lang="zh-CN" altLang="en-US" sz="2400"/>
          </a:p>
        </p:txBody>
      </p:sp>
      <p:pic>
        <p:nvPicPr>
          <p:cNvPr id="6" name="图片 5" descr="微信图片_20200324091418"/>
          <p:cNvPicPr>
            <a:picLocks noChangeAspect="1"/>
          </p:cNvPicPr>
          <p:nvPr/>
        </p:nvPicPr>
        <p:blipFill>
          <a:blip r:embed="rId2"/>
          <a:srcRect t="17222" r="48536" b="25185"/>
          <a:stretch>
            <a:fillRect/>
          </a:stretch>
        </p:blipFill>
        <p:spPr>
          <a:xfrm>
            <a:off x="8037195" y="2198370"/>
            <a:ext cx="4119245" cy="259334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97815" y="1043305"/>
            <a:ext cx="456565" cy="120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804670" y="1036955"/>
            <a:ext cx="530225" cy="184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764405" y="882650"/>
            <a:ext cx="891540" cy="10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997700" y="876300"/>
            <a:ext cx="512445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117590" y="1076960"/>
            <a:ext cx="389890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55930" y="5847080"/>
            <a:ext cx="981075" cy="10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96210" y="5847080"/>
            <a:ext cx="5346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849120" y="6047105"/>
            <a:ext cx="379095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092065" y="5612765"/>
            <a:ext cx="9137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114290" y="5813425"/>
            <a:ext cx="345440" cy="10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19240" y="5813425"/>
            <a:ext cx="4457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33375" y="820420"/>
            <a:ext cx="902970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391920" y="1233170"/>
            <a:ext cx="635635" cy="10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236345" y="1444625"/>
            <a:ext cx="300990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092065" y="1276985"/>
            <a:ext cx="690880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7198360" y="1277620"/>
            <a:ext cx="300990" cy="10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12165" y="6269990"/>
            <a:ext cx="579755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840990" y="6269990"/>
            <a:ext cx="311785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6162040" y="6002655"/>
            <a:ext cx="791210" cy="114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172835" y="6225540"/>
            <a:ext cx="3009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Box 3"/>
          <p:cNvSpPr txBox="1"/>
          <p:nvPr/>
        </p:nvSpPr>
        <p:spPr>
          <a:xfrm>
            <a:off x="4322763" y="247015"/>
            <a:ext cx="37642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二分二至的特征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P13</a:t>
            </a:r>
            <a:endParaRPr lang="en-US" altLang="zh-CN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99720" y="984885"/>
          <a:ext cx="11592560" cy="5542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720"/>
                <a:gridCol w="1924685"/>
                <a:gridCol w="2900045"/>
                <a:gridCol w="2463165"/>
                <a:gridCol w="3115945"/>
              </a:tblGrid>
              <a:tr h="975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北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半球为例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春分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夏至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秋分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冬至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前后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    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前后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    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前后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    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前后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阳光直射点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（     ） 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（     ）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（     ）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（     ）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75"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昼夜长短</a:t>
                      </a: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情况</a:t>
                      </a: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极昼极夜</a:t>
                      </a: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状况</a:t>
                      </a: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此时，全球昼夜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200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    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此时，北半球获得的太阳热量最多；白昼时间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；北温带正午太阳高度达到一年中最大值；北极圈以里出现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现象，南极圈以里出现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现象。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此时，全球昼夜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</a:t>
                      </a:r>
                      <a:endParaRPr lang="en-US" altLang="en-US" sz="2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此时，北半球获得的太阳热量最少；白昼时间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；北温带正午太阳高度达到一年中最小值；北极圈以里出现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现象，南极圈以里出现</a:t>
                      </a:r>
                      <a:r>
                        <a:rPr lang="en-US" sz="2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现象。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季节</a:t>
                      </a: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（北半球）</a:t>
                      </a: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春季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夏季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秋季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冬季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589405" y="2170430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r>
              <a:rPr lang="en-US" altLang="zh-CN">
                <a:solidFill>
                  <a:srgbClr val="FF0000"/>
                </a:solidFill>
              </a:rPr>
              <a:t>21</a:t>
            </a:r>
            <a:r>
              <a:rPr lang="zh-CN" altLang="en-US">
                <a:solidFill>
                  <a:srgbClr val="FF0000"/>
                </a:solidFill>
              </a:rPr>
              <a:t>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24325" y="2131060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6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r>
              <a:rPr lang="en-US" altLang="zh-CN">
                <a:solidFill>
                  <a:srgbClr val="FF0000"/>
                </a:solidFill>
              </a:rPr>
              <a:t>22</a:t>
            </a:r>
            <a:r>
              <a:rPr lang="zh-CN" altLang="en-US">
                <a:solidFill>
                  <a:srgbClr val="FF0000"/>
                </a:solidFill>
              </a:rPr>
              <a:t>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935" y="2131060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r>
              <a:rPr lang="en-US" altLang="zh-CN">
                <a:solidFill>
                  <a:srgbClr val="FF0000"/>
                </a:solidFill>
              </a:rPr>
              <a:t>23</a:t>
            </a:r>
            <a:r>
              <a:rPr lang="zh-CN" altLang="en-US">
                <a:solidFill>
                  <a:srgbClr val="FF0000"/>
                </a:solidFill>
              </a:rPr>
              <a:t>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91345" y="2131060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12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r>
              <a:rPr lang="en-US" altLang="zh-CN">
                <a:solidFill>
                  <a:srgbClr val="FF0000"/>
                </a:solidFill>
              </a:rPr>
              <a:t>22</a:t>
            </a:r>
            <a:r>
              <a:rPr lang="zh-CN" altLang="en-US">
                <a:solidFill>
                  <a:srgbClr val="FF0000"/>
                </a:solidFill>
              </a:rPr>
              <a:t>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635" y="27857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赤道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5750" y="2857500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  <a:endParaRPr lang="en-US" altLang="zh-CN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3000" y="28575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北回归线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7290" y="2857500"/>
            <a:ext cx="85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23.5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ºN</a:t>
            </a:r>
            <a:endParaRPr lang="en-US" altLang="zh-CN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12580" y="27857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南回归线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35615" y="2818130"/>
            <a:ext cx="85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23.5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ºS</a:t>
            </a:r>
            <a:endParaRPr lang="en-US" altLang="zh-CN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86880" y="27857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赤道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66405" y="2879090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  <a:endParaRPr lang="en-US" altLang="zh-CN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52880" y="41275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等长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09435" y="41275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等长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83000" y="41275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最长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72815" y="5048885"/>
            <a:ext cx="651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极昼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33190" y="53740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极夜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143615" y="38354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最短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97390" y="47517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极夜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62185" y="50660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极昼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9635" y="6131560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24325" y="615886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6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7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8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9310" y="6131560"/>
            <a:ext cx="1486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11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42805" y="6131560"/>
            <a:ext cx="137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7" grpId="0"/>
      <p:bldP spid="9" grpId="0"/>
      <p:bldP spid="10" grpId="0"/>
      <p:bldP spid="13" grpId="0"/>
      <p:bldP spid="14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10230" y="507365"/>
            <a:ext cx="498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sym typeface="+mn-ea"/>
              </a:rPr>
              <a:t>北半球</a:t>
            </a:r>
            <a:r>
              <a:rPr lang="zh-CN" altLang="en-US">
                <a:sym typeface="+mn-ea"/>
              </a:rPr>
              <a:t>为例昼夜长短、正午太阳高度的变化规律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4850" y="1171575"/>
            <a:ext cx="2824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、昼夜长短：（北半球）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18360" y="1973580"/>
            <a:ext cx="236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）昼夜长短情况：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70425" y="1484630"/>
            <a:ext cx="51504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春分到秋分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昼长夜短；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秋分到次年春分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昼短夜长；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春分和秋分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昼夜等长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18360" y="3232785"/>
            <a:ext cx="282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）昼夜长短变化情况：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19320" y="2911475"/>
            <a:ext cx="64338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夏至到冬至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昼变短夜变长；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冬至到次年夏至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昼变长夜变短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18360" y="3902075"/>
            <a:ext cx="32816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、正午太阳高度：（北温带）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1560" y="4662805"/>
            <a:ext cx="1452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）大小：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03700" y="4380865"/>
            <a:ext cx="57988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冬至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最小值，正午影长最长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夏至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最大值，正午影长最短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19020" y="5615305"/>
            <a:ext cx="191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）变化规律：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87190" y="5310505"/>
            <a:ext cx="4825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夏至到冬至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变小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冬至到次年夏至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变大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1422"/>
          <p:cNvPicPr>
            <a:picLocks noChangeAspect="1"/>
          </p:cNvPicPr>
          <p:nvPr/>
        </p:nvPicPr>
        <p:blipFill>
          <a:blip r:embed="rId1"/>
          <a:srcRect r="50859"/>
          <a:stretch>
            <a:fillRect/>
          </a:stretch>
        </p:blipFill>
        <p:spPr>
          <a:xfrm>
            <a:off x="104140" y="1583055"/>
            <a:ext cx="4178935" cy="4783455"/>
          </a:xfrm>
          <a:prstGeom prst="rect">
            <a:avLst/>
          </a:prstGeom>
        </p:spPr>
      </p:pic>
      <p:sp>
        <p:nvSpPr>
          <p:cNvPr id="20482" name="文本框 1"/>
          <p:cNvSpPr txBox="1"/>
          <p:nvPr/>
        </p:nvSpPr>
        <p:spPr>
          <a:xfrm>
            <a:off x="4896485" y="2127250"/>
            <a:ext cx="701738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sz="2000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、划分依据：</a:t>
            </a:r>
            <a:endParaRPr 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sz="20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、界线：</a:t>
            </a:r>
            <a:endParaRPr lang="zh-CN" alt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sz="2000" b="1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、特点</a:t>
            </a:r>
            <a:endParaRPr lang="zh-CN" alt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有太阳直射、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终年高温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有极昼极夜、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终年寒冷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无阳光直射，也无极昼极夜，四季分明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5905" y="2390775"/>
            <a:ext cx="2990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各地获得太阳光热的多少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8865" y="3020060"/>
            <a:ext cx="3246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南、北回归线和南、北极圈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52410" y="4246245"/>
            <a:ext cx="693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热带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52410" y="4795520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南、北寒带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73590" y="5465445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南、北温带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48405" y="2086610"/>
            <a:ext cx="55295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/>
              <a:t>地     图</a:t>
            </a:r>
            <a:endParaRPr lang="en-US" altLang="zh-CN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3909"/>
          <p:cNvPicPr>
            <a:picLocks noChangeAspect="1"/>
          </p:cNvPicPr>
          <p:nvPr/>
        </p:nvPicPr>
        <p:blipFill>
          <a:blip r:embed="rId1"/>
          <a:srcRect t="16615"/>
          <a:stretch>
            <a:fillRect/>
          </a:stretch>
        </p:blipFill>
        <p:spPr>
          <a:xfrm>
            <a:off x="190500" y="2234565"/>
            <a:ext cx="6724015" cy="3380740"/>
          </a:xfrm>
          <a:prstGeom prst="rect">
            <a:avLst/>
          </a:prstGeom>
        </p:spPr>
      </p:pic>
      <p:sp>
        <p:nvSpPr>
          <p:cNvPr id="24583" name="TextBox 5"/>
          <p:cNvSpPr txBox="1"/>
          <p:nvPr/>
        </p:nvSpPr>
        <p:spPr>
          <a:xfrm>
            <a:off x="262573" y="292100"/>
            <a:ext cx="431482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考点四：地图的阅读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53910" y="3198495"/>
            <a:ext cx="48755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sym typeface="+mn-ea"/>
              </a:rPr>
              <a:t>分母越小</a:t>
            </a:r>
            <a:r>
              <a:rPr lang="en-US" altLang="zh-CN" sz="2400" b="1" dirty="0" smtClean="0">
                <a:latin typeface="+mn-ea"/>
                <a:sym typeface="+mn-ea"/>
              </a:rPr>
              <a:t>→</a:t>
            </a:r>
            <a:r>
              <a:rPr lang="zh-CN" altLang="zh-CN" sz="2400" dirty="0" smtClean="0">
                <a:latin typeface="+mn-ea"/>
                <a:sym typeface="+mn-ea"/>
              </a:rPr>
              <a:t>比值越大</a:t>
            </a:r>
            <a:r>
              <a:rPr lang="en-US" altLang="zh-CN" sz="2400" b="1" dirty="0" smtClean="0">
                <a:latin typeface="+mn-ea"/>
                <a:sym typeface="+mn-ea"/>
              </a:rPr>
              <a:t>→</a:t>
            </a:r>
            <a:r>
              <a:rPr lang="zh-CN" altLang="zh-CN" sz="2400" dirty="0" smtClean="0">
                <a:latin typeface="+mn-ea"/>
                <a:sym typeface="+mn-ea"/>
              </a:rPr>
              <a:t>比例尺（   ）</a:t>
            </a:r>
            <a:r>
              <a:rPr lang="en-US" altLang="zh-CN" sz="2400" dirty="0" smtClean="0">
                <a:latin typeface="+mn-ea"/>
                <a:sym typeface="+mn-ea"/>
              </a:rPr>
              <a:t> </a:t>
            </a:r>
            <a:r>
              <a:rPr lang="en-US" altLang="zh-CN" sz="2400" u="sng" dirty="0" smtClean="0">
                <a:latin typeface="+mn-ea"/>
                <a:sym typeface="+mn-ea"/>
              </a:rPr>
              <a:t>      </a:t>
            </a:r>
            <a:endParaRPr lang="zh-CN" altLang="zh-CN" sz="2400" dirty="0" smtClean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sym typeface="+mn-ea"/>
              </a:rPr>
              <a:t>分母越大</a:t>
            </a:r>
            <a:r>
              <a:rPr lang="en-US" altLang="zh-CN" sz="2400" b="1" dirty="0" smtClean="0">
                <a:latin typeface="+mn-ea"/>
                <a:sym typeface="+mn-ea"/>
              </a:rPr>
              <a:t>→</a:t>
            </a:r>
            <a:r>
              <a:rPr lang="zh-CN" altLang="zh-CN" sz="2400" dirty="0" smtClean="0">
                <a:latin typeface="+mn-ea"/>
                <a:sym typeface="+mn-ea"/>
              </a:rPr>
              <a:t>比值越小</a:t>
            </a:r>
            <a:r>
              <a:rPr lang="en-US" altLang="zh-CN" sz="2400" b="1" dirty="0" smtClean="0">
                <a:latin typeface="+mn-ea"/>
                <a:sym typeface="+mn-ea"/>
              </a:rPr>
              <a:t>→</a:t>
            </a:r>
            <a:r>
              <a:rPr lang="zh-CN" altLang="zh-CN" sz="2400" dirty="0" smtClean="0">
                <a:latin typeface="+mn-ea"/>
                <a:sym typeface="+mn-ea"/>
              </a:rPr>
              <a:t>比例尺</a:t>
            </a:r>
            <a:r>
              <a:rPr lang="zh-CN" altLang="zh-CN" sz="2400" dirty="0" smtClean="0">
                <a:latin typeface="+mn-ea"/>
                <a:sym typeface="+mn-ea"/>
              </a:rPr>
              <a:t>（   ）</a:t>
            </a:r>
            <a:r>
              <a:rPr lang="en-US" altLang="zh-CN" sz="2400" u="sng" dirty="0" smtClean="0">
                <a:latin typeface="+mn-ea"/>
                <a:sym typeface="+mn-ea"/>
              </a:rPr>
              <a:t> </a:t>
            </a:r>
            <a:r>
              <a:rPr lang="en-US" altLang="zh-CN" sz="2400" dirty="0" smtClean="0">
                <a:latin typeface="+mn-ea"/>
                <a:sym typeface="+mn-ea"/>
              </a:rPr>
              <a:t>     </a:t>
            </a:r>
            <a:r>
              <a:rPr lang="zh-CN" altLang="zh-CN" sz="2400" dirty="0" smtClean="0">
                <a:latin typeface="+mn-ea"/>
                <a:sym typeface="+mn-ea"/>
              </a:rPr>
              <a:t> </a:t>
            </a:r>
            <a:r>
              <a:rPr lang="zh-CN" altLang="zh-CN" sz="2400" u="sng" dirty="0" smtClean="0">
                <a:latin typeface="+mn-ea"/>
                <a:sym typeface="+mn-ea"/>
              </a:rPr>
              <a:t>      </a:t>
            </a:r>
            <a:r>
              <a:rPr lang="en-US" altLang="zh-CN" sz="2400" u="sng" dirty="0" smtClean="0">
                <a:latin typeface="+mn-ea"/>
                <a:sym typeface="+mn-ea"/>
              </a:rPr>
              <a:t> </a:t>
            </a:r>
            <a:r>
              <a:rPr lang="en-US" altLang="zh-CN" sz="2400" u="sng" dirty="0" smtClean="0">
                <a:latin typeface="+mn-ea"/>
                <a:sym typeface="+mn-ea"/>
              </a:rPr>
              <a:t>      </a:t>
            </a:r>
            <a:r>
              <a:rPr lang="en-US" altLang="zh-CN" sz="2400" u="sng" dirty="0" smtClean="0">
                <a:latin typeface="+mn-ea"/>
                <a:sym typeface="+mn-ea"/>
              </a:rPr>
              <a:t>      </a:t>
            </a:r>
            <a:endParaRPr lang="zh-CN" altLang="zh-CN" sz="2400" u="sng" dirty="0" smtClean="0">
              <a:latin typeface="+mn-ea"/>
              <a:sym typeface="+mn-ea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11344817" y="3416300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越大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1334022" y="3930650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越小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498" y="937245"/>
            <a:ext cx="1100328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+mn-ea"/>
              </a:rPr>
              <a:t>地图的三大要素</a:t>
            </a:r>
            <a:r>
              <a:rPr lang="en-US" altLang="zh-CN" sz="3200" dirty="0" smtClean="0">
                <a:latin typeface="+mn-ea"/>
              </a:rPr>
              <a:t>P16</a:t>
            </a:r>
            <a:r>
              <a:rPr lang="zh-CN" altLang="zh-CN" sz="2400" dirty="0" smtClean="0">
                <a:latin typeface="+mn-ea"/>
              </a:rPr>
              <a:t>：</a:t>
            </a:r>
            <a:r>
              <a:rPr lang="en-US" altLang="zh-CN" sz="2400" u="sng" dirty="0" smtClean="0">
                <a:latin typeface="+mn-ea"/>
              </a:rPr>
              <a:t>        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u="sng" dirty="0" smtClean="0">
                <a:latin typeface="+mn-ea"/>
              </a:rPr>
              <a:t>       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u="sng" dirty="0" smtClean="0">
                <a:latin typeface="+mn-ea"/>
              </a:rPr>
              <a:t>                   .   </a:t>
            </a:r>
            <a:endParaRPr lang="zh-CN" altLang="en-US" sz="2400" dirty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3615273" y="1121840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比例尺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67942" y="1121840"/>
            <a:ext cx="243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方向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7899307" y="1121840"/>
            <a:ext cx="243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图例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  <p:bldP spid="6" grpId="0"/>
      <p:bldP spid="11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585" name="组合 3"/>
          <p:cNvGrpSpPr/>
          <p:nvPr/>
        </p:nvGrpSpPr>
        <p:grpSpPr>
          <a:xfrm>
            <a:off x="1852295" y="1026795"/>
            <a:ext cx="8120380" cy="3692525"/>
            <a:chOff x="3845" y="1517"/>
            <a:chExt cx="7732" cy="4200"/>
          </a:xfrm>
        </p:grpSpPr>
        <p:pic>
          <p:nvPicPr>
            <p:cNvPr id="24586" name="Picture 4" descr="p22-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29" y="1517"/>
              <a:ext cx="3648" cy="4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587" name="Picture 5" descr="p22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5" y="1517"/>
              <a:ext cx="3648" cy="4200"/>
            </a:xfrm>
            <a:prstGeom prst="rect">
              <a:avLst/>
            </a:prstGeom>
            <a:noFill/>
            <a:ln w="9525">
              <a:noFill/>
            </a:ln>
          </p:spPr>
        </p:pic>
      </p:grpSp>
      <p:graphicFrame>
        <p:nvGraphicFramePr>
          <p:cNvPr id="64565" name="Group 5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111375" y="4730115"/>
          <a:ext cx="7194550" cy="1754505"/>
        </p:xfrm>
        <a:graphic>
          <a:graphicData uri="http://schemas.openxmlformats.org/drawingml/2006/table">
            <a:tbl>
              <a:tblPr/>
              <a:tblGrid>
                <a:gridCol w="1807210"/>
                <a:gridCol w="2748915"/>
                <a:gridCol w="2638425"/>
              </a:tblGrid>
              <a:tr h="548640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表示范围的大或小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表示内容的详或略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比例尺较大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34365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比例尺较小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大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略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8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24606" name="Text Box 10"/>
          <p:cNvSpPr txBox="1"/>
          <p:nvPr/>
        </p:nvSpPr>
        <p:spPr>
          <a:xfrm>
            <a:off x="89535" y="181610"/>
            <a:ext cx="12102465" cy="4603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、图幅相同：对比不同比例尺，理解比例尺大小与表示范围、内容详略关系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P22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6"/>
          <p:cNvSpPr/>
          <p:nvPr/>
        </p:nvSpPr>
        <p:spPr>
          <a:xfrm>
            <a:off x="1933575" y="1258570"/>
            <a:ext cx="55435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如何在下面几幅图中确定方向？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602" name="Picture 7" descr="北京市地图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2068830"/>
            <a:ext cx="3455670" cy="318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8" descr="用指向标表示方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2068830"/>
            <a:ext cx="3079750" cy="3167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9" name="Rectangle 13"/>
          <p:cNvSpPr/>
          <p:nvPr/>
        </p:nvSpPr>
        <p:spPr>
          <a:xfrm>
            <a:off x="772160" y="5411470"/>
            <a:ext cx="329374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fontAlgn="base"/>
            <a:r>
              <a:rPr lang="zh-CN" altLang="en-US" sz="2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一般地图</a:t>
            </a:r>
            <a:endParaRPr lang="zh-CN" altLang="en-US" sz="2400" b="1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fontAlgn="base"/>
            <a:r>
              <a:rPr lang="zh-CN" altLang="en-US" sz="2000" b="1" strike="noStrike" noProof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上北下南、左西右东</a:t>
            </a:r>
            <a:endParaRPr lang="zh-CN" altLang="en-US" sz="2000" b="1" strike="noStrike" noProof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5" name="Rectangle 14"/>
          <p:cNvSpPr/>
          <p:nvPr/>
        </p:nvSpPr>
        <p:spPr>
          <a:xfrm>
            <a:off x="5114925" y="5322888"/>
            <a:ext cx="236220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指向标地图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Rectangle 15"/>
          <p:cNvSpPr/>
          <p:nvPr/>
        </p:nvSpPr>
        <p:spPr>
          <a:xfrm>
            <a:off x="8237855" y="5323205"/>
            <a:ext cx="374523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fontAlgn="base"/>
            <a:r>
              <a:rPr lang="zh-CN" altLang="en-US" sz="2400" b="1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经纬网地图</a:t>
            </a:r>
            <a:endParaRPr lang="zh-CN" altLang="en-US" sz="2400" b="1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fontAlgn="base"/>
            <a:r>
              <a:rPr lang="zh-CN" altLang="en-US" sz="2000" b="1" strike="noStrike" noProof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纬线指示东西；经线指示南北</a:t>
            </a:r>
            <a:endParaRPr lang="zh-CN" altLang="en-US" sz="2000" b="1" strike="noStrike" noProof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5607" name="Picture 18" descr="12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5445" y="1986280"/>
            <a:ext cx="3866515" cy="314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606" name="Text Box 10"/>
          <p:cNvSpPr txBox="1"/>
          <p:nvPr/>
        </p:nvSpPr>
        <p:spPr>
          <a:xfrm>
            <a:off x="278130" y="215265"/>
            <a:ext cx="11593830" cy="5219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、在地图上辨别方向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P17</a:t>
            </a:r>
            <a:endParaRPr lang="en-US" altLang="zh-CN" sz="2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2"/>
          <p:cNvGrpSpPr/>
          <p:nvPr/>
        </p:nvGrpSpPr>
        <p:grpSpPr>
          <a:xfrm>
            <a:off x="1508125" y="2904490"/>
            <a:ext cx="4114800" cy="2465388"/>
            <a:chOff x="1165" y="3233"/>
            <a:chExt cx="10313" cy="6067"/>
          </a:xfrm>
        </p:grpSpPr>
        <p:pic>
          <p:nvPicPr>
            <p:cNvPr id="8194" name="Picture 12" descr="p2-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65" y="3232"/>
              <a:ext cx="3922" cy="239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195" name="Picture 13" descr="p3-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16" y="6230"/>
              <a:ext cx="3020" cy="30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196" name="Picture 14" descr="p2-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" y="3232"/>
              <a:ext cx="3665" cy="20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197" name="Picture 15" descr="p3-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17" y="6400"/>
              <a:ext cx="5160" cy="29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198" name="Line 17"/>
            <p:cNvSpPr/>
            <p:nvPr/>
          </p:nvSpPr>
          <p:spPr>
            <a:xfrm>
              <a:off x="5207" y="4620"/>
              <a:ext cx="132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</p:spPr>
        </p:sp>
        <p:sp>
          <p:nvSpPr>
            <p:cNvPr id="8199" name="Line 18"/>
            <p:cNvSpPr/>
            <p:nvPr/>
          </p:nvSpPr>
          <p:spPr>
            <a:xfrm>
              <a:off x="8897" y="5400"/>
              <a:ext cx="0" cy="120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</p:spPr>
        </p:sp>
        <p:sp>
          <p:nvSpPr>
            <p:cNvPr id="8200" name="Line 19"/>
            <p:cNvSpPr/>
            <p:nvPr/>
          </p:nvSpPr>
          <p:spPr>
            <a:xfrm flipH="1">
              <a:off x="4817" y="7850"/>
              <a:ext cx="132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</p:spPr>
        </p:sp>
      </p:grpSp>
      <p:sp>
        <p:nvSpPr>
          <p:cNvPr id="8201" name="TextBox 10"/>
          <p:cNvSpPr txBox="1"/>
          <p:nvPr/>
        </p:nvSpPr>
        <p:spPr>
          <a:xfrm>
            <a:off x="448945" y="222885"/>
            <a:ext cx="37934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地球的形状和大小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P2-3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2" name="文本框 1"/>
          <p:cNvSpPr txBox="1"/>
          <p:nvPr/>
        </p:nvSpPr>
        <p:spPr>
          <a:xfrm>
            <a:off x="316865" y="1111250"/>
            <a:ext cx="6861175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、形状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 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两极稍扁赤道略鼓的不规则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球体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                 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认识过程如下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3" name="文本框 2"/>
          <p:cNvSpPr txBox="1"/>
          <p:nvPr/>
        </p:nvSpPr>
        <p:spPr>
          <a:xfrm>
            <a:off x="6942455" y="1044893"/>
            <a:ext cx="5249545" cy="34150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）与地球形状有关的事物和现象：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登高望远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月食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在海边看远方来船和船远离海岸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地球卫星照片等 </a:t>
            </a: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4" name="文本框 1"/>
          <p:cNvSpPr txBox="1"/>
          <p:nvPr/>
        </p:nvSpPr>
        <p:spPr>
          <a:xfrm>
            <a:off x="1549400" y="2428240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天圆地方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5" name="文本框 3"/>
          <p:cNvSpPr txBox="1"/>
          <p:nvPr/>
        </p:nvSpPr>
        <p:spPr>
          <a:xfrm>
            <a:off x="3746500" y="2428240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根据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日月形状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推测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6" name="文本框 4"/>
          <p:cNvSpPr txBox="1"/>
          <p:nvPr/>
        </p:nvSpPr>
        <p:spPr>
          <a:xfrm>
            <a:off x="3517900" y="5481003"/>
            <a:ext cx="2240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麦哲伦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环球航行证实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7" name="文本框 5"/>
          <p:cNvSpPr txBox="1"/>
          <p:nvPr/>
        </p:nvSpPr>
        <p:spPr>
          <a:xfrm>
            <a:off x="1060450" y="5481003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地球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卫星照片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确证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3"/>
          <p:cNvSpPr txBox="1"/>
          <p:nvPr/>
        </p:nvSpPr>
        <p:spPr>
          <a:xfrm>
            <a:off x="93978" y="-6365"/>
            <a:ext cx="12031982" cy="5862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zh-CN" sz="2400" dirty="0" smtClean="0">
                <a:latin typeface="+mn-ea"/>
                <a:sym typeface="+mn-ea"/>
              </a:rPr>
              <a:t> </a:t>
            </a:r>
            <a:r>
              <a:rPr lang="zh-CN" altLang="zh-CN" sz="2400" dirty="0" smtClean="0">
                <a:latin typeface="+mn-ea"/>
                <a:sym typeface="+mn-ea"/>
              </a:rPr>
              <a:t>常用图例</a:t>
            </a:r>
            <a:r>
              <a:rPr lang="en-US" altLang="zh-CN" sz="2400" dirty="0" smtClean="0">
                <a:latin typeface="+mn-ea"/>
                <a:sym typeface="+mn-ea"/>
              </a:rPr>
              <a:t>P19</a:t>
            </a:r>
            <a:endParaRPr lang="zh-CN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</a:rPr>
              <a:t>   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</a:rPr>
              <a:t>                                   </a:t>
            </a:r>
            <a:endParaRPr lang="zh-CN" alt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06" name="Text Box 10"/>
          <p:cNvSpPr txBox="1"/>
          <p:nvPr/>
        </p:nvSpPr>
        <p:spPr>
          <a:xfrm>
            <a:off x="278130" y="215265"/>
            <a:ext cx="11593830" cy="5219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任务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：选择正确的地图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P19</a:t>
            </a:r>
            <a:endParaRPr lang="en-US" altLang="zh-CN" sz="2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 descr="微信图片_20200324094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" y="915670"/>
            <a:ext cx="9836785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41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5" name="文本框 11"/>
          <p:cNvSpPr txBox="1"/>
          <p:nvPr/>
        </p:nvSpPr>
        <p:spPr>
          <a:xfrm>
            <a:off x="8874978" y="1734615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B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10436443" y="2396920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A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9147393" y="3002710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C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10436443" y="3609135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D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ext Box 10"/>
          <p:cNvSpPr txBox="1"/>
          <p:nvPr/>
        </p:nvSpPr>
        <p:spPr>
          <a:xfrm>
            <a:off x="324803" y="989965"/>
            <a:ext cx="3810000" cy="58356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anchor="t">
            <a:spAutoFit/>
          </a:bodyPr>
          <a:p>
            <a:pPr>
              <a:buSzTx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</a:rPr>
              <a:t>、等高线地形图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6631" name="Picture 11" descr="02401001##地面高度的计算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20" y="2080895"/>
            <a:ext cx="4513580" cy="3294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TextBox 5"/>
          <p:cNvSpPr txBox="1"/>
          <p:nvPr/>
        </p:nvSpPr>
        <p:spPr>
          <a:xfrm>
            <a:off x="324803" y="69215"/>
            <a:ext cx="477393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  <a:ea typeface="宋体" panose="02010600030101010101" pitchFamily="2" charset="-122"/>
              </a:rPr>
              <a:t>考点五：地形图的判读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5189481" y="800418"/>
          <a:ext cx="6464935" cy="521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445"/>
                <a:gridCol w="5317229"/>
              </a:tblGrid>
              <a:tr h="10972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常用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名</a:t>
                      </a:r>
                      <a:r>
                        <a:rPr lang="zh-CN" sz="18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词</a:t>
                      </a: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en-US" altLang="zh-CN" sz="1800" b="1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定义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10058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海拔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P24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地面某个地点高出海平面的垂直距离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0972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相对高度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P24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地面某个地点高出另一个地点的垂直距离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4295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P25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在地图</a:t>
                      </a:r>
                      <a:r>
                        <a:rPr lang="zh-CN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上</a:t>
                      </a:r>
                      <a:r>
                        <a:rPr lang="zh-CN" sz="1800" b="1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800" b="1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       </a:t>
                      </a:r>
                      <a:r>
                        <a:rPr lang="zh-CN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的</a:t>
                      </a: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点连接成的线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2865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等高距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P25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相邻两条等高线之间的距离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等深线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P26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海洋中深度相同的各点连接成的线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11"/>
          <p:cNvSpPr txBox="1"/>
          <p:nvPr/>
        </p:nvSpPr>
        <p:spPr>
          <a:xfrm>
            <a:off x="8166642" y="4136752"/>
            <a:ext cx="1521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海拔相同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4427"/>
          <p:cNvPicPr>
            <a:picLocks noChangeAspect="1"/>
          </p:cNvPicPr>
          <p:nvPr/>
        </p:nvPicPr>
        <p:blipFill>
          <a:blip r:embed="rId1"/>
          <a:srcRect t="8287" b="10241"/>
          <a:stretch>
            <a:fillRect/>
          </a:stretch>
        </p:blipFill>
        <p:spPr>
          <a:xfrm>
            <a:off x="446405" y="1223645"/>
            <a:ext cx="11144885" cy="5076190"/>
          </a:xfrm>
          <a:prstGeom prst="rect">
            <a:avLst/>
          </a:prstGeom>
        </p:spPr>
      </p:pic>
      <p:sp>
        <p:nvSpPr>
          <p:cNvPr id="27649" name="Text Box 10"/>
          <p:cNvSpPr txBox="1"/>
          <p:nvPr/>
        </p:nvSpPr>
        <p:spPr>
          <a:xfrm>
            <a:off x="177165" y="221615"/>
            <a:ext cx="5670550" cy="58356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</a:rPr>
              <a:t>）等高线地形图的判读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</a:rPr>
              <a:t>P25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3455035" y="354647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10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1856105" y="3976370"/>
            <a:ext cx="20180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等高线密集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1790065" y="4514850"/>
            <a:ext cx="23050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等高线稀疏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4407"/>
          <p:cNvPicPr>
            <a:picLocks noChangeAspect="1"/>
          </p:cNvPicPr>
          <p:nvPr/>
        </p:nvPicPr>
        <p:blipFill>
          <a:blip r:embed="rId1"/>
          <a:srcRect t="21287"/>
          <a:stretch>
            <a:fillRect/>
          </a:stretch>
        </p:blipFill>
        <p:spPr>
          <a:xfrm>
            <a:off x="0" y="1373505"/>
            <a:ext cx="12192000" cy="5498465"/>
          </a:xfrm>
          <a:prstGeom prst="rect">
            <a:avLst/>
          </a:prstGeom>
        </p:spPr>
      </p:pic>
      <p:sp>
        <p:nvSpPr>
          <p:cNvPr id="24606" name="Text Box 10"/>
          <p:cNvSpPr txBox="1"/>
          <p:nvPr/>
        </p:nvSpPr>
        <p:spPr>
          <a:xfrm>
            <a:off x="211455" y="349250"/>
            <a:ext cx="11593830" cy="5219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）在等高线地形跟图上识别山体部位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Arial" panose="020B0604020202020204" pitchFamily="34" charset="0"/>
                <a:ea typeface="黑体" panose="02010609060101010101" pitchFamily="49" charset="-122"/>
              </a:rPr>
              <a:t>地形部位并总结方法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P25</a:t>
            </a:r>
            <a:endParaRPr lang="en-US" altLang="zh-CN" sz="2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5148580" y="505650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闭合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730240" y="562927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大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7261860" y="562927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小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43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sp>
        <p:nvSpPr>
          <p:cNvPr id="3" name="文本框 11"/>
          <p:cNvSpPr txBox="1"/>
          <p:nvPr/>
        </p:nvSpPr>
        <p:spPr>
          <a:xfrm>
            <a:off x="7804150" y="2233930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低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7759065" y="4912360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高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0324094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70"/>
            <a:ext cx="12192635" cy="6858635"/>
          </a:xfrm>
          <a:prstGeom prst="rect">
            <a:avLst/>
          </a:prstGeom>
        </p:spPr>
      </p:pic>
      <p:sp>
        <p:nvSpPr>
          <p:cNvPr id="3" name="文本框 11"/>
          <p:cNvSpPr txBox="1"/>
          <p:nvPr/>
        </p:nvSpPr>
        <p:spPr>
          <a:xfrm>
            <a:off x="5236210" y="4305300"/>
            <a:ext cx="276796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多条等高线重叠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图片_202003240944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1"/>
          <p:cNvSpPr txBox="1"/>
          <p:nvPr/>
        </p:nvSpPr>
        <p:spPr>
          <a:xfrm>
            <a:off x="2303780" y="214566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山峰（山顶）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458085" y="2752090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山脊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458085" y="330390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山谷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2458085" y="3865880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陡崖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458085" y="4360545"/>
            <a:ext cx="1720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鞍部</a:t>
            </a:r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3"/>
          <p:cNvSpPr txBox="1"/>
          <p:nvPr/>
        </p:nvSpPr>
        <p:spPr>
          <a:xfrm>
            <a:off x="1388743" y="38100"/>
            <a:ext cx="115557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1600" dirty="0" smtClean="0">
                <a:latin typeface="+mn-ea"/>
              </a:rPr>
              <a:t>等高线地形图的判读地形类型和地形部位的依据</a:t>
            </a:r>
            <a:endParaRPr lang="zh-CN" altLang="zh-CN" sz="1600" b="1" dirty="0" smtClean="0">
              <a:latin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45515" y="445770"/>
          <a:ext cx="10179050" cy="5314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265"/>
                <a:gridCol w="2295525"/>
                <a:gridCol w="2320925"/>
                <a:gridCol w="2064385"/>
                <a:gridCol w="2266950"/>
              </a:tblGrid>
              <a:tr h="5486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地形部位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en-US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en-US" alt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④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等高线示意</a:t>
                      </a:r>
                      <a:r>
                        <a:rPr lang="zh-CN" sz="16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图</a:t>
                      </a:r>
                      <a:r>
                        <a:rPr lang="en-US" sz="16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(</a:t>
                      </a: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单位：米</a:t>
                      </a:r>
                      <a:r>
                        <a:rPr lang="en-US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)</a:t>
                      </a: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latin typeface="+mn-ea"/>
                        <a:ea typeface="+mn-ea"/>
                        <a:cs typeface="MingLiU_HKSCS" panose="02020500000000000000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375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判读依据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等高线闭合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海拔数值从中间向四周逐渐减小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等高线闭合</a:t>
                      </a:r>
                      <a:r>
                        <a:rPr lang="zh-CN" sz="1600" b="0" kern="10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6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海拔数值从中间向四周逐渐增大</a:t>
                      </a:r>
                      <a:endParaRPr lang="zh-CN" sz="16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位于相邻两个山顶之间</a:t>
                      </a:r>
                      <a:r>
                        <a:rPr lang="zh-CN" sz="1600" b="0" kern="10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6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呈马鞍形</a:t>
                      </a:r>
                      <a:endParaRPr lang="zh-CN" sz="16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多条等高线汇合重叠在一处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8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+mn-ea"/>
                          <a:ea typeface="+mn-ea"/>
                          <a:cs typeface="Times New Roman" panose="02020603050405020304"/>
                        </a:rPr>
                        <a:t>地形部位</a:t>
                      </a:r>
                      <a:endParaRPr lang="zh-CN" sz="1600" b="1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⑤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⑥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</a:t>
                      </a:r>
                      <a:r>
                        <a:rPr lang="en-US" altLang="zh-CN" sz="1600" b="0" u="none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.</a:t>
                      </a:r>
                      <a:r>
                        <a:rPr lang="zh-CN" alt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endParaRPr lang="zh-CN" altLang="en-US" sz="1600" b="0" u="sng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⑦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缓坡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⑧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陡坡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985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等高线示意</a:t>
                      </a:r>
                      <a:r>
                        <a:rPr lang="zh-CN" sz="16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图</a:t>
                      </a:r>
                      <a:r>
                        <a:rPr lang="en-US" sz="16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(</a:t>
                      </a: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单位：米</a:t>
                      </a:r>
                      <a:r>
                        <a:rPr lang="en-US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)</a:t>
                      </a: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latin typeface="+mn-ea"/>
                        <a:ea typeface="+mn-ea"/>
                        <a:cs typeface="MingLiU_HKSCS" panose="02020500000000000000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57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判读依据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等高线的弯曲部分向海拔高处凸出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等高线的弯曲部分向海拔低处凸出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等高线稀疏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等高线密集</a:t>
                      </a:r>
                      <a:endParaRPr 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21" name="Picture 1" descr="DL10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3300" y="1153160"/>
            <a:ext cx="1590040" cy="9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 descr="DL10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425" y="1276350"/>
            <a:ext cx="1744345" cy="94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DL10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5295" y="1365885"/>
            <a:ext cx="1884680" cy="858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 descr="DL10-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74455" y="1506855"/>
            <a:ext cx="178943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 descr="DD17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5075" y="3595370"/>
            <a:ext cx="1560195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DD17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40935" y="3595370"/>
            <a:ext cx="1448435" cy="118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DD17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28815" y="3775710"/>
            <a:ext cx="1781175" cy="91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 descr="DD17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84665" y="3745865"/>
            <a:ext cx="1517650" cy="97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3164112" y="57404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山峰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5464717" y="57404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盆地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7630702" y="58420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鞍部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9822722" y="58420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陡崖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3133632" y="317627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山谷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5434237" y="3176270"/>
            <a:ext cx="1140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山脊</a:t>
            </a:r>
            <a:endParaRPr lang="zh-CN" altLang="zh-CN" sz="1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750" y="5831205"/>
            <a:ext cx="81400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判断地势高低：等高线数值大，地势</a:t>
            </a:r>
            <a:r>
              <a:rPr lang="en-US" altLang="zh-CN" dirty="0" smtClean="0">
                <a:latin typeface="+mn-ea"/>
                <a:sym typeface="+mn-ea"/>
              </a:rPr>
              <a:t> </a:t>
            </a:r>
            <a:r>
              <a:rPr lang="en-US" altLang="zh-CN" u="sng" dirty="0" smtClean="0">
                <a:latin typeface="+mn-ea"/>
                <a:sym typeface="+mn-ea"/>
              </a:rPr>
              <a:t>    </a:t>
            </a:r>
            <a:r>
              <a:rPr lang="zh-CN" altLang="zh-CN" dirty="0" smtClean="0">
                <a:latin typeface="+mn-ea"/>
                <a:sym typeface="+mn-ea"/>
              </a:rPr>
              <a:t>；等高线数值小，地势</a:t>
            </a:r>
            <a:r>
              <a:rPr lang="en-US" altLang="zh-CN" dirty="0" smtClean="0">
                <a:latin typeface="+mn-ea"/>
                <a:sym typeface="+mn-ea"/>
              </a:rPr>
              <a:t> </a:t>
            </a:r>
            <a:r>
              <a:rPr lang="en-US" altLang="zh-CN" u="sng" dirty="0" smtClean="0">
                <a:latin typeface="+mn-ea"/>
                <a:sym typeface="+mn-ea"/>
              </a:rPr>
              <a:t>    </a:t>
            </a:r>
            <a:r>
              <a:rPr lang="zh-CN" altLang="zh-CN" dirty="0" smtClean="0">
                <a:latin typeface="+mn-ea"/>
                <a:sym typeface="+mn-ea"/>
              </a:rPr>
              <a:t>。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判断坡度大小：等高线密集的地方坡度</a:t>
            </a:r>
            <a:r>
              <a:rPr lang="en-US" altLang="zh-CN" u="sng" dirty="0" smtClean="0">
                <a:latin typeface="+mn-ea"/>
                <a:sym typeface="+mn-ea"/>
              </a:rPr>
              <a:t>     </a:t>
            </a:r>
            <a:r>
              <a:rPr lang="zh-CN" altLang="zh-CN" dirty="0" smtClean="0">
                <a:latin typeface="+mn-ea"/>
                <a:sym typeface="+mn-ea"/>
              </a:rPr>
              <a:t>；等高线稀疏的地方坡度</a:t>
            </a:r>
            <a:r>
              <a:rPr lang="en-US" altLang="zh-CN" dirty="0" smtClean="0">
                <a:latin typeface="+mn-ea"/>
                <a:sym typeface="+mn-ea"/>
              </a:rPr>
              <a:t> </a:t>
            </a:r>
            <a:r>
              <a:rPr lang="en-US" altLang="zh-CN" u="sng" dirty="0" smtClean="0">
                <a:latin typeface="+mn-ea"/>
                <a:sym typeface="+mn-ea"/>
              </a:rPr>
              <a:t>    </a:t>
            </a:r>
            <a:r>
              <a:rPr lang="zh-CN" altLang="zh-CN" dirty="0" smtClean="0">
                <a:latin typeface="+mn-ea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8" name="文本框 11"/>
          <p:cNvSpPr txBox="1"/>
          <p:nvPr/>
        </p:nvSpPr>
        <p:spPr>
          <a:xfrm>
            <a:off x="5444397" y="5946775"/>
            <a:ext cx="83575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b="1" dirty="0" smtClean="0">
                <a:solidFill>
                  <a:srgbClr val="EE7351"/>
                </a:solidFill>
                <a:latin typeface="+mn-ea"/>
              </a:rPr>
              <a:t>高</a:t>
            </a:r>
            <a:endParaRPr lang="zh-CN" altLang="zh-CN" sz="16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8016782" y="5946775"/>
            <a:ext cx="83575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b="1" dirty="0" smtClean="0">
                <a:solidFill>
                  <a:srgbClr val="EE7351"/>
                </a:solidFill>
                <a:latin typeface="+mn-ea"/>
              </a:rPr>
              <a:t>低</a:t>
            </a:r>
            <a:endParaRPr lang="zh-CN" altLang="zh-CN" sz="16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5632357" y="6358255"/>
            <a:ext cx="83575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b="1" dirty="0" smtClean="0">
                <a:solidFill>
                  <a:srgbClr val="EE7351"/>
                </a:solidFill>
                <a:latin typeface="+mn-ea"/>
              </a:rPr>
              <a:t>陡</a:t>
            </a:r>
            <a:endParaRPr lang="zh-CN" altLang="zh-CN" sz="16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8508272" y="6358255"/>
            <a:ext cx="83575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b="1" dirty="0" smtClean="0">
                <a:solidFill>
                  <a:srgbClr val="EE7351"/>
                </a:solidFill>
                <a:latin typeface="+mn-ea"/>
              </a:rPr>
              <a:t>缓</a:t>
            </a:r>
            <a:endParaRPr lang="zh-CN" altLang="zh-CN" sz="16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1"/>
          <p:cNvSpPr txBox="1"/>
          <p:nvPr/>
        </p:nvSpPr>
        <p:spPr>
          <a:xfrm>
            <a:off x="669925" y="372110"/>
            <a:ext cx="21253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、大小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P4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6" name="Picture 2" descr="改1"/>
          <p:cNvPicPr>
            <a:picLocks noChangeAspect="1" noChangeArrowheads="1"/>
          </p:cNvPicPr>
          <p:nvPr>
            <p:ph sz="quarter" idx="4294967295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08405" y="1188085"/>
            <a:ext cx="1057148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9" descr="p27-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420" y="788670"/>
            <a:ext cx="5420360" cy="2745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7133590" y="788670"/>
            <a:ext cx="4768850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分层设色着色一般原则：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蓝色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代表海洋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黄色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代表高原、山地和丘陵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绿色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代表平原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褐色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为山地、高原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白色表示雪线以上的部分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28676" name="Text Box 10"/>
          <p:cNvSpPr txBox="1"/>
          <p:nvPr/>
        </p:nvSpPr>
        <p:spPr>
          <a:xfrm>
            <a:off x="111125" y="170815"/>
            <a:ext cx="5925820" cy="58356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</a:rPr>
              <a:t>、分层设色地形图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</a:rPr>
              <a:t>P26-27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424180" y="3720465"/>
          <a:ext cx="7389495" cy="300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905"/>
                <a:gridCol w="1906270"/>
                <a:gridCol w="4338320"/>
              </a:tblGrid>
              <a:tr h="4724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地形类型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海拔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地表起伏特征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432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山地</a:t>
                      </a:r>
                      <a:endParaRPr lang="zh-CN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米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以上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latin typeface="+mn-ea"/>
                          <a:ea typeface="+mn-ea"/>
                          <a:cs typeface="MingLiU_HKSCS" panose="02020500000000000000" charset="-120"/>
                        </a:rPr>
                        <a:t>耸立的山峰，</a:t>
                      </a: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陡峭的山坡</a:t>
                      </a:r>
                      <a:endParaRPr lang="zh-CN" sz="18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平原</a:t>
                      </a:r>
                      <a:endParaRPr lang="zh-CN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米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以下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地面宽广平坦</a:t>
                      </a:r>
                      <a:endParaRPr lang="zh-CN" sz="18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丘陵</a:t>
                      </a:r>
                      <a:endParaRPr lang="zh-CN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200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～</a:t>
                      </a:r>
                      <a:r>
                        <a:rPr lang="en-US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500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米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地面有起伏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相对高度较山地小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高原</a:t>
                      </a:r>
                      <a:endParaRPr lang="zh-CN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米以上</a:t>
                      </a:r>
                      <a:endParaRPr lang="zh-CN" altLang="zh-CN" sz="18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外围较陡</a:t>
                      </a:r>
                      <a:r>
                        <a:rPr lang="zh-CN" sz="1800" b="0" kern="10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内部起伏较为和缓</a:t>
                      </a:r>
                      <a:endParaRPr lang="zh-CN" sz="18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172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盆地</a:t>
                      </a:r>
                      <a:endParaRPr lang="zh-CN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无一定标准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四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周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中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间</a:t>
                      </a:r>
                      <a:r>
                        <a:rPr lang="en-US" altLang="zh-CN" sz="18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</a:t>
                      </a:r>
                      <a:r>
                        <a:rPr lang="zh-CN" altLang="en-US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altLang="en-US" sz="18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11"/>
          <p:cNvSpPr txBox="1"/>
          <p:nvPr/>
        </p:nvSpPr>
        <p:spPr>
          <a:xfrm>
            <a:off x="1760127" y="4217035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500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1798227" y="4690110"/>
            <a:ext cx="7976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200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1760127" y="5682615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500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8787" y="6236335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高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6203857" y="6236335"/>
            <a:ext cx="8357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低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Picture 2" descr="D:\7s14\jpg\0280101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3963"/>
            <a:ext cx="6051550" cy="414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TextBox 2"/>
          <p:cNvSpPr txBox="1"/>
          <p:nvPr/>
        </p:nvSpPr>
        <p:spPr>
          <a:xfrm>
            <a:off x="207010" y="5734368"/>
            <a:ext cx="78346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可以直观地看出沿某一方向地面的高低起伏和坡度的陡缓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Text Box 10"/>
          <p:cNvSpPr txBox="1"/>
          <p:nvPr/>
        </p:nvSpPr>
        <p:spPr>
          <a:xfrm>
            <a:off x="88900" y="292735"/>
            <a:ext cx="6250305" cy="64516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square" anchor="t">
            <a:spAutoFit/>
          </a:bodyPr>
          <a:p>
            <a:pPr>
              <a:buSzTx/>
            </a:pPr>
            <a:r>
              <a:rPr lang="en-US" altLang="zh-CN" sz="360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latin typeface="Arial" panose="020B0604020202020204" pitchFamily="34" charset="0"/>
                <a:ea typeface="黑体" panose="02010609060101010101" pitchFamily="49" charset="-122"/>
              </a:rPr>
              <a:t>、地形剖面图</a:t>
            </a:r>
            <a:r>
              <a:rPr lang="en-US" altLang="zh-CN" sz="3600" dirty="0">
                <a:latin typeface="Arial" panose="020B0604020202020204" pitchFamily="34" charset="0"/>
                <a:ea typeface="黑体" panose="02010609060101010101" pitchFamily="49" charset="-122"/>
              </a:rPr>
              <a:t>P28</a:t>
            </a: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051550" y="1976755"/>
          <a:ext cx="601027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7848600" imgH="3276600" progId="Paint.Picture">
                  <p:embed/>
                </p:oleObj>
              </mc:Choice>
              <mc:Fallback>
                <p:oleObj name="" r:id="rId2" imgW="7848600" imgH="3276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1550" y="1976755"/>
                        <a:ext cx="6010275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任意多边形 4"/>
          <p:cNvSpPr/>
          <p:nvPr/>
        </p:nvSpPr>
        <p:spPr>
          <a:xfrm>
            <a:off x="3258185" y="4096385"/>
            <a:ext cx="2001520" cy="1089025"/>
          </a:xfrm>
          <a:custGeom>
            <a:avLst/>
            <a:gdLst>
              <a:gd name="connisteX0" fmla="*/ 0 w 2001520"/>
              <a:gd name="connsiteY0" fmla="*/ 87792 h 1089187"/>
              <a:gd name="connisteX1" fmla="*/ 74295 w 2001520"/>
              <a:gd name="connsiteY1" fmla="*/ 109382 h 1089187"/>
              <a:gd name="connisteX2" fmla="*/ 138430 w 2001520"/>
              <a:gd name="connsiteY2" fmla="*/ 141132 h 1089187"/>
              <a:gd name="connisteX3" fmla="*/ 212725 w 2001520"/>
              <a:gd name="connsiteY3" fmla="*/ 173517 h 1089187"/>
              <a:gd name="connisteX4" fmla="*/ 276860 w 2001520"/>
              <a:gd name="connsiteY4" fmla="*/ 194472 h 1089187"/>
              <a:gd name="connisteX5" fmla="*/ 351155 w 2001520"/>
              <a:gd name="connsiteY5" fmla="*/ 205267 h 1089187"/>
              <a:gd name="connisteX6" fmla="*/ 415290 w 2001520"/>
              <a:gd name="connsiteY6" fmla="*/ 226222 h 1089187"/>
              <a:gd name="connisteX7" fmla="*/ 489585 w 2001520"/>
              <a:gd name="connsiteY7" fmla="*/ 258607 h 1089187"/>
              <a:gd name="connisteX8" fmla="*/ 553720 w 2001520"/>
              <a:gd name="connsiteY8" fmla="*/ 279562 h 1089187"/>
              <a:gd name="connisteX9" fmla="*/ 628015 w 2001520"/>
              <a:gd name="connsiteY9" fmla="*/ 279562 h 1089187"/>
              <a:gd name="connisteX10" fmla="*/ 692150 w 2001520"/>
              <a:gd name="connsiteY10" fmla="*/ 279562 h 1089187"/>
              <a:gd name="connisteX11" fmla="*/ 766445 w 2001520"/>
              <a:gd name="connsiteY11" fmla="*/ 237017 h 1089187"/>
              <a:gd name="connisteX12" fmla="*/ 830580 w 2001520"/>
              <a:gd name="connsiteY12" fmla="*/ 216062 h 1089187"/>
              <a:gd name="connisteX13" fmla="*/ 904875 w 2001520"/>
              <a:gd name="connsiteY13" fmla="*/ 173517 h 1089187"/>
              <a:gd name="connisteX14" fmla="*/ 969010 w 2001520"/>
              <a:gd name="connsiteY14" fmla="*/ 120177 h 1089187"/>
              <a:gd name="connisteX15" fmla="*/ 1043305 w 2001520"/>
              <a:gd name="connsiteY15" fmla="*/ 66837 h 1089187"/>
              <a:gd name="connisteX16" fmla="*/ 1107440 w 2001520"/>
              <a:gd name="connsiteY16" fmla="*/ 35087 h 1089187"/>
              <a:gd name="connisteX17" fmla="*/ 1181735 w 2001520"/>
              <a:gd name="connsiteY17" fmla="*/ 13497 h 1089187"/>
              <a:gd name="connisteX18" fmla="*/ 1245870 w 2001520"/>
              <a:gd name="connsiteY18" fmla="*/ 2702 h 1089187"/>
              <a:gd name="connisteX19" fmla="*/ 1320165 w 2001520"/>
              <a:gd name="connsiteY19" fmla="*/ 56042 h 1089187"/>
              <a:gd name="connisteX20" fmla="*/ 1362710 w 2001520"/>
              <a:gd name="connsiteY20" fmla="*/ 120177 h 1089187"/>
              <a:gd name="connisteX21" fmla="*/ 1416050 w 2001520"/>
              <a:gd name="connsiteY21" fmla="*/ 194472 h 1089187"/>
              <a:gd name="connisteX22" fmla="*/ 1447800 w 2001520"/>
              <a:gd name="connsiteY22" fmla="*/ 258607 h 1089187"/>
              <a:gd name="connisteX23" fmla="*/ 1501140 w 2001520"/>
              <a:gd name="connsiteY23" fmla="*/ 332902 h 1089187"/>
              <a:gd name="connisteX24" fmla="*/ 1543685 w 2001520"/>
              <a:gd name="connsiteY24" fmla="*/ 397037 h 1089187"/>
              <a:gd name="connisteX25" fmla="*/ 1597025 w 2001520"/>
              <a:gd name="connsiteY25" fmla="*/ 471332 h 1089187"/>
              <a:gd name="connisteX26" fmla="*/ 1650365 w 2001520"/>
              <a:gd name="connsiteY26" fmla="*/ 535467 h 1089187"/>
              <a:gd name="connisteX27" fmla="*/ 1692910 w 2001520"/>
              <a:gd name="connsiteY27" fmla="*/ 609762 h 1089187"/>
              <a:gd name="connisteX28" fmla="*/ 1735455 w 2001520"/>
              <a:gd name="connsiteY28" fmla="*/ 673897 h 1089187"/>
              <a:gd name="connisteX29" fmla="*/ 1778000 w 2001520"/>
              <a:gd name="connsiteY29" fmla="*/ 748192 h 1089187"/>
              <a:gd name="connisteX30" fmla="*/ 1820545 w 2001520"/>
              <a:gd name="connsiteY30" fmla="*/ 812327 h 1089187"/>
              <a:gd name="connisteX31" fmla="*/ 1863090 w 2001520"/>
              <a:gd name="connsiteY31" fmla="*/ 886622 h 1089187"/>
              <a:gd name="connisteX32" fmla="*/ 1905635 w 2001520"/>
              <a:gd name="connsiteY32" fmla="*/ 950757 h 1089187"/>
              <a:gd name="connisteX33" fmla="*/ 1958975 w 2001520"/>
              <a:gd name="connsiteY33" fmla="*/ 1025052 h 1089187"/>
              <a:gd name="connisteX34" fmla="*/ 2001520 w 2001520"/>
              <a:gd name="connsiteY34" fmla="*/ 1089187 h 10891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rect l="l" t="t" r="r" b="b"/>
            <a:pathLst>
              <a:path w="2001520" h="1089188">
                <a:moveTo>
                  <a:pt x="0" y="87793"/>
                </a:moveTo>
                <a:cubicBezTo>
                  <a:pt x="13335" y="91603"/>
                  <a:pt x="46355" y="98588"/>
                  <a:pt x="74295" y="109383"/>
                </a:cubicBezTo>
                <a:cubicBezTo>
                  <a:pt x="102235" y="120178"/>
                  <a:pt x="110490" y="128433"/>
                  <a:pt x="138430" y="141133"/>
                </a:cubicBezTo>
                <a:cubicBezTo>
                  <a:pt x="166370" y="153833"/>
                  <a:pt x="184785" y="162723"/>
                  <a:pt x="212725" y="173518"/>
                </a:cubicBezTo>
                <a:cubicBezTo>
                  <a:pt x="240665" y="184313"/>
                  <a:pt x="248920" y="188123"/>
                  <a:pt x="276860" y="194473"/>
                </a:cubicBezTo>
                <a:cubicBezTo>
                  <a:pt x="304800" y="200823"/>
                  <a:pt x="323215" y="198918"/>
                  <a:pt x="351155" y="205268"/>
                </a:cubicBezTo>
                <a:cubicBezTo>
                  <a:pt x="379095" y="211618"/>
                  <a:pt x="387350" y="215428"/>
                  <a:pt x="415290" y="226223"/>
                </a:cubicBezTo>
                <a:cubicBezTo>
                  <a:pt x="443230" y="237018"/>
                  <a:pt x="461645" y="247813"/>
                  <a:pt x="489585" y="258608"/>
                </a:cubicBezTo>
                <a:cubicBezTo>
                  <a:pt x="517525" y="269403"/>
                  <a:pt x="525780" y="275118"/>
                  <a:pt x="553720" y="279563"/>
                </a:cubicBezTo>
                <a:cubicBezTo>
                  <a:pt x="581660" y="284008"/>
                  <a:pt x="600075" y="279563"/>
                  <a:pt x="628015" y="279563"/>
                </a:cubicBezTo>
                <a:cubicBezTo>
                  <a:pt x="655955" y="279563"/>
                  <a:pt x="664210" y="287818"/>
                  <a:pt x="692150" y="279563"/>
                </a:cubicBezTo>
                <a:cubicBezTo>
                  <a:pt x="720090" y="271308"/>
                  <a:pt x="738505" y="249718"/>
                  <a:pt x="766445" y="237018"/>
                </a:cubicBezTo>
                <a:cubicBezTo>
                  <a:pt x="794385" y="224318"/>
                  <a:pt x="802640" y="228763"/>
                  <a:pt x="830580" y="216063"/>
                </a:cubicBezTo>
                <a:cubicBezTo>
                  <a:pt x="858520" y="203363"/>
                  <a:pt x="876935" y="192568"/>
                  <a:pt x="904875" y="173518"/>
                </a:cubicBezTo>
                <a:cubicBezTo>
                  <a:pt x="932815" y="154468"/>
                  <a:pt x="941070" y="141768"/>
                  <a:pt x="969010" y="120178"/>
                </a:cubicBezTo>
                <a:cubicBezTo>
                  <a:pt x="996950" y="98588"/>
                  <a:pt x="1015365" y="83983"/>
                  <a:pt x="1043305" y="66838"/>
                </a:cubicBezTo>
                <a:cubicBezTo>
                  <a:pt x="1071245" y="49693"/>
                  <a:pt x="1079500" y="45883"/>
                  <a:pt x="1107440" y="35088"/>
                </a:cubicBezTo>
                <a:cubicBezTo>
                  <a:pt x="1135380" y="24293"/>
                  <a:pt x="1153795" y="19848"/>
                  <a:pt x="1181735" y="13498"/>
                </a:cubicBezTo>
                <a:cubicBezTo>
                  <a:pt x="1209675" y="7148"/>
                  <a:pt x="1217930" y="-5552"/>
                  <a:pt x="1245870" y="2703"/>
                </a:cubicBezTo>
                <a:cubicBezTo>
                  <a:pt x="1273810" y="10958"/>
                  <a:pt x="1296670" y="32548"/>
                  <a:pt x="1320165" y="56043"/>
                </a:cubicBezTo>
                <a:cubicBezTo>
                  <a:pt x="1343660" y="79538"/>
                  <a:pt x="1343660" y="92238"/>
                  <a:pt x="1362710" y="120178"/>
                </a:cubicBezTo>
                <a:cubicBezTo>
                  <a:pt x="1381760" y="148118"/>
                  <a:pt x="1398905" y="166533"/>
                  <a:pt x="1416050" y="194473"/>
                </a:cubicBezTo>
                <a:cubicBezTo>
                  <a:pt x="1433195" y="222413"/>
                  <a:pt x="1430655" y="230668"/>
                  <a:pt x="1447800" y="258608"/>
                </a:cubicBezTo>
                <a:cubicBezTo>
                  <a:pt x="1464945" y="286548"/>
                  <a:pt x="1482090" y="304963"/>
                  <a:pt x="1501140" y="332903"/>
                </a:cubicBezTo>
                <a:cubicBezTo>
                  <a:pt x="1520190" y="360843"/>
                  <a:pt x="1524635" y="369098"/>
                  <a:pt x="1543685" y="397038"/>
                </a:cubicBezTo>
                <a:cubicBezTo>
                  <a:pt x="1562735" y="424978"/>
                  <a:pt x="1575435" y="443393"/>
                  <a:pt x="1597025" y="471333"/>
                </a:cubicBezTo>
                <a:cubicBezTo>
                  <a:pt x="1618615" y="499273"/>
                  <a:pt x="1631315" y="507528"/>
                  <a:pt x="1650365" y="535468"/>
                </a:cubicBezTo>
                <a:cubicBezTo>
                  <a:pt x="1669415" y="563408"/>
                  <a:pt x="1675765" y="581823"/>
                  <a:pt x="1692910" y="609763"/>
                </a:cubicBezTo>
                <a:cubicBezTo>
                  <a:pt x="1710055" y="637703"/>
                  <a:pt x="1718310" y="645958"/>
                  <a:pt x="1735455" y="673898"/>
                </a:cubicBezTo>
                <a:cubicBezTo>
                  <a:pt x="1752600" y="701838"/>
                  <a:pt x="1760855" y="720253"/>
                  <a:pt x="1778000" y="748193"/>
                </a:cubicBezTo>
                <a:cubicBezTo>
                  <a:pt x="1795145" y="776133"/>
                  <a:pt x="1803400" y="784388"/>
                  <a:pt x="1820545" y="812328"/>
                </a:cubicBezTo>
                <a:cubicBezTo>
                  <a:pt x="1837690" y="840268"/>
                  <a:pt x="1845945" y="858683"/>
                  <a:pt x="1863090" y="886623"/>
                </a:cubicBezTo>
                <a:cubicBezTo>
                  <a:pt x="1880235" y="914563"/>
                  <a:pt x="1886585" y="922818"/>
                  <a:pt x="1905635" y="950758"/>
                </a:cubicBezTo>
                <a:cubicBezTo>
                  <a:pt x="1924685" y="978698"/>
                  <a:pt x="1939925" y="997113"/>
                  <a:pt x="1958975" y="1025053"/>
                </a:cubicBezTo>
                <a:cubicBezTo>
                  <a:pt x="1978025" y="1052993"/>
                  <a:pt x="1993900" y="1077758"/>
                  <a:pt x="2001520" y="1089188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96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61945" y="2316480"/>
            <a:ext cx="9688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7200"/>
              <a:t>陆 地 和 海 洋</a:t>
            </a:r>
            <a:endParaRPr lang="zh-CN" altLang="zh-CN" sz="7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00" name="Picture 7" descr="03301009##大洲的分布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563" y="3395663"/>
            <a:ext cx="5794375" cy="328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9" descr="p30-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39" t="3448" r="3201"/>
          <a:stretch>
            <a:fillRect/>
          </a:stretch>
        </p:blipFill>
        <p:spPr>
          <a:xfrm>
            <a:off x="1447165" y="1120140"/>
            <a:ext cx="2188845" cy="1656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0" name="TextBox 5"/>
          <p:cNvSpPr txBox="1"/>
          <p:nvPr/>
        </p:nvSpPr>
        <p:spPr>
          <a:xfrm>
            <a:off x="1738313" y="93663"/>
            <a:ext cx="34004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考点六：大洲和大洋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5015230" y="1071880"/>
            <a:ext cx="518096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</a:rPr>
              <a:t>地球表面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u="sng" dirty="0" smtClean="0">
                <a:latin typeface="+mn-ea"/>
              </a:rPr>
              <a:t>      </a:t>
            </a:r>
            <a:r>
              <a:rPr lang="zh-CN" altLang="zh-CN" dirty="0" smtClean="0">
                <a:latin typeface="+mn-ea"/>
              </a:rPr>
              <a:t>是海洋</a:t>
            </a:r>
            <a:r>
              <a:rPr lang="zh-CN" altLang="zh-CN" b="1" dirty="0" smtClean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而陆地面积仅占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u="sng" dirty="0" smtClean="0">
                <a:latin typeface="+mn-ea"/>
              </a:rPr>
              <a:t>     </a:t>
            </a:r>
            <a:r>
              <a:rPr lang="zh-CN" altLang="zh-CN" b="1" dirty="0" smtClean="0">
                <a:latin typeface="+mn-ea"/>
              </a:rPr>
              <a:t>，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</a:rPr>
              <a:t>概括地说，七分海洋</a:t>
            </a:r>
            <a:r>
              <a:rPr lang="zh-CN" altLang="zh-CN" b="1" dirty="0" smtClean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三分陆地。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b="1" dirty="0" smtClean="0"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981283" y="1119929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+mn-ea"/>
              </a:rPr>
              <a:t>71%</a:t>
            </a:r>
            <a:endParaRPr lang="en-US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8986427" y="1119935"/>
            <a:ext cx="243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+mn-ea"/>
              </a:rPr>
              <a:t>29%</a:t>
            </a:r>
            <a:endParaRPr lang="en-US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9620" y="2733675"/>
            <a:ext cx="298005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+mn-ea"/>
                <a:sym typeface="+mn-ea"/>
              </a:rPr>
              <a:t>2</a:t>
            </a:r>
            <a:r>
              <a:rPr lang="zh-CN" altLang="zh-CN" sz="2400" b="1" dirty="0" smtClean="0">
                <a:latin typeface="+mn-ea"/>
                <a:sym typeface="+mn-ea"/>
              </a:rPr>
              <a:t>．海陆分布</a:t>
            </a:r>
            <a:r>
              <a:rPr lang="en-US" altLang="zh-CN" sz="2400" b="1" dirty="0" smtClean="0">
                <a:latin typeface="+mn-ea"/>
                <a:sym typeface="+mn-ea"/>
              </a:rPr>
              <a:t>P30-32</a:t>
            </a:r>
            <a:endParaRPr lang="en-US" altLang="zh-CN" sz="2400" b="1" dirty="0" smtClean="0"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9620" y="653415"/>
            <a:ext cx="338518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+mn-ea"/>
                <a:sym typeface="+mn-ea"/>
              </a:rPr>
              <a:t>1</a:t>
            </a:r>
            <a:r>
              <a:rPr lang="zh-CN" altLang="zh-CN" sz="2400" b="1" dirty="0" smtClean="0">
                <a:latin typeface="+mn-ea"/>
                <a:sym typeface="+mn-ea"/>
              </a:rPr>
              <a:t>．海陆面积构成</a:t>
            </a:r>
            <a:r>
              <a:rPr lang="en-US" altLang="zh-CN" sz="2400" b="1" dirty="0" smtClean="0">
                <a:latin typeface="+mn-ea"/>
                <a:sym typeface="+mn-ea"/>
              </a:rPr>
              <a:t>P30</a:t>
            </a:r>
            <a:r>
              <a:rPr lang="zh-CN" altLang="zh-CN" sz="2400" b="1" dirty="0" smtClean="0">
                <a:latin typeface="+mn-ea"/>
                <a:sym typeface="+mn-ea"/>
              </a:rPr>
              <a:t>：</a:t>
            </a:r>
            <a:endParaRPr lang="zh-CN" altLang="zh-CN" sz="2400" b="1" dirty="0" smtClean="0">
              <a:latin typeface="+mn-ea"/>
              <a:sym typeface="+mn-ea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416675" y="2536825"/>
          <a:ext cx="5486400" cy="3745230"/>
        </p:xfrm>
        <a:graphic>
          <a:graphicData uri="http://schemas.openxmlformats.org/drawingml/2006/table">
            <a:tbl>
              <a:tblPr/>
              <a:tblGrid>
                <a:gridCol w="1079500"/>
                <a:gridCol w="2874645"/>
                <a:gridCol w="1532255"/>
              </a:tblGrid>
              <a:tr h="4114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南北半球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东西半球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31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陆地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P30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主要分布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在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半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球</a:t>
                      </a: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南极地区以陆地为主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主要分布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在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</a:t>
                      </a:r>
                      <a:r>
                        <a:rPr lang="en-US" sz="1800" kern="100" dirty="0" smtClean="0">
                          <a:latin typeface="+mn-ea"/>
                          <a:cs typeface="Courier New" panose="02070309020205020404"/>
                          <a:sym typeface="+mn-ea"/>
                        </a:rPr>
                        <a:t> </a:t>
                      </a:r>
                      <a:r>
                        <a:rPr lang="en-US" sz="1800" u="sng" kern="100" dirty="0" smtClean="0">
                          <a:latin typeface="+mn-ea"/>
                          <a:cs typeface="Courier New" panose="02070309020205020404"/>
                          <a:sym typeface="+mn-ea"/>
                        </a:rPr>
                        <a:t>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半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球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547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海洋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P30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主要分布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在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半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球</a:t>
                      </a: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北极地区以海洋为主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主要分布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在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半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球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020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结论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①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全球海陆分布很不均匀。</a:t>
                      </a:r>
                      <a:endParaRPr lang="zh-CN" sz="18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②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无论怎样划分</a:t>
                      </a: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地球的任何两个大小相等的半球</a:t>
                      </a: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都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是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面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积大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于</a:t>
                      </a:r>
                      <a:endParaRPr lang="zh-CN" sz="18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</a:t>
                      </a:r>
                      <a:r>
                        <a:rPr lang="en-US" altLang="zh-CN" sz="18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面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积</a:t>
                      </a:r>
                      <a:r>
                        <a:rPr lang="en-US" alt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P32</a:t>
                      </a:r>
                      <a:endParaRPr lang="en-US" altLang="zh-CN" sz="20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837202" y="3027475"/>
            <a:ext cx="645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EE7351"/>
                </a:solidFill>
                <a:latin typeface="+mn-ea"/>
              </a:rPr>
              <a:t>北</a:t>
            </a:r>
            <a:endParaRPr lang="zh-CN" altLang="en-US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10646317" y="3395775"/>
            <a:ext cx="645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东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8837202" y="3856785"/>
            <a:ext cx="645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南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0646317" y="4225085"/>
            <a:ext cx="645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西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91227" y="5499530"/>
            <a:ext cx="8167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海洋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7702457" y="5913550"/>
            <a:ext cx="7976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陆地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extBox 3"/>
          <p:cNvSpPr txBox="1"/>
          <p:nvPr/>
        </p:nvSpPr>
        <p:spPr>
          <a:xfrm>
            <a:off x="203518" y="201295"/>
            <a:ext cx="2525395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zh-CN" sz="2800" b="1" dirty="0" smtClean="0">
                <a:latin typeface="+mn-ea"/>
                <a:sym typeface="+mn-ea"/>
              </a:rPr>
              <a:t>七大洲</a:t>
            </a:r>
            <a:endParaRPr lang="zh-CN" altLang="zh-CN" sz="2800" b="1" dirty="0" smtClean="0">
              <a:latin typeface="+mn-ea"/>
            </a:endParaRPr>
          </a:p>
          <a:p>
            <a:pPr algn="l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）区分概念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2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1154430"/>
            <a:ext cx="4071937" cy="24939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8581" y="3745071"/>
          <a:ext cx="7837329" cy="4114800"/>
        </p:xfrm>
        <a:graphic>
          <a:graphicData uri="http://schemas.openxmlformats.org/drawingml/2006/table">
            <a:tbl>
              <a:tblPr/>
              <a:tblGrid>
                <a:gridCol w="1474629"/>
                <a:gridCol w="3790950"/>
                <a:gridCol w="2571750"/>
              </a:tblGrid>
              <a:tr h="4114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名词</a:t>
                      </a:r>
                      <a:r>
                        <a:rPr lang="en-US" alt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P32-33</a:t>
                      </a:r>
                      <a:endParaRPr lang="en-US" alt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概念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世界之最</a:t>
                      </a:r>
                      <a:endParaRPr lang="zh-CN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6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A</a:t>
                      </a:r>
                      <a:r>
                        <a:rPr lang="en-US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</a:t>
                      </a:r>
                      <a:r>
                        <a:rPr lang="en-US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.</a:t>
                      </a:r>
                      <a:endParaRPr lang="en-US" sz="1800" b="0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面积广大的陆地</a:t>
                      </a:r>
                      <a:endParaRPr lang="zh-CN" sz="18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</a:t>
                      </a:r>
                      <a:r>
                        <a:rPr lang="en-US" sz="1800" b="0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(</a:t>
                      </a:r>
                      <a:r>
                        <a:rPr lang="zh-CN" sz="1800" b="0" kern="100" baseline="0" dirty="0">
                          <a:latin typeface="+mn-ea"/>
                          <a:ea typeface="+mn-ea"/>
                          <a:cs typeface="Times New Roman" panose="02020603050405020304"/>
                        </a:rPr>
                        <a:t>最大</a:t>
                      </a:r>
                      <a:r>
                        <a:rPr lang="en-US" sz="1800" b="0" kern="100" baseline="0" dirty="0">
                          <a:latin typeface="+mn-ea"/>
                          <a:ea typeface="+mn-ea"/>
                          <a:cs typeface="Courier New" panose="02070309020205020404"/>
                        </a:rPr>
                        <a:t>)</a:t>
                      </a:r>
                      <a:endParaRPr lang="en-US" sz="1800" b="0" kern="100" baseline="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B</a:t>
                      </a: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.</a:t>
                      </a:r>
                      <a:endParaRPr lang="en-US" altLang="zh-CN" sz="1800" b="0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陆地伸进海洋的凸出部分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阿拉伯半岛</a:t>
                      </a:r>
                      <a:r>
                        <a:rPr lang="en-US" sz="1800" b="0" kern="100">
                          <a:latin typeface="+mn-ea"/>
                          <a:ea typeface="+mn-ea"/>
                          <a:cs typeface="Courier New" panose="02070309020205020404"/>
                        </a:rPr>
                        <a:t>(</a:t>
                      </a:r>
                      <a:r>
                        <a:rPr lang="zh-CN" sz="18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最大</a:t>
                      </a:r>
                      <a:r>
                        <a:rPr lang="en-US" sz="1800" b="0" kern="100">
                          <a:latin typeface="+mn-ea"/>
                          <a:ea typeface="+mn-ea"/>
                          <a:cs typeface="Courier New" panose="02070309020205020404"/>
                        </a:rPr>
                        <a:t>)</a:t>
                      </a:r>
                      <a:endParaRPr lang="en-US" sz="1800" b="0" kern="10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57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C</a:t>
                      </a: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.</a:t>
                      </a:r>
                      <a:endParaRPr lang="en-US" altLang="zh-CN" sz="1800" b="0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散布在海洋、江河或湖泊中的四面环水、面积较小的陆地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格陵兰岛</a:t>
                      </a:r>
                      <a:r>
                        <a:rPr lang="en-US" sz="1800" b="0" kern="100" dirty="0">
                          <a:latin typeface="+mn-ea"/>
                          <a:ea typeface="+mn-ea"/>
                          <a:cs typeface="Courier New" panose="02070309020205020404"/>
                        </a:rPr>
                        <a:t>(</a:t>
                      </a: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最大</a:t>
                      </a:r>
                      <a:r>
                        <a:rPr lang="en-US" sz="1800" b="0" kern="100" dirty="0">
                          <a:latin typeface="+mn-ea"/>
                          <a:ea typeface="+mn-ea"/>
                          <a:cs typeface="Courier New" panose="02070309020205020404"/>
                        </a:rPr>
                        <a:t>)</a:t>
                      </a:r>
                      <a:endParaRPr lang="en-US" sz="18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7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大洲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大陆和它周围的岛屿的合称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</a:t>
                      </a:r>
                      <a:r>
                        <a:rPr lang="zh-CN" sz="1800" b="0" kern="100" baseline="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洲</a:t>
                      </a:r>
                      <a:r>
                        <a:rPr lang="en-US" sz="1800" b="0" kern="100" baseline="0" dirty="0">
                          <a:latin typeface="+mn-ea"/>
                          <a:ea typeface="+mn-ea"/>
                          <a:cs typeface="Courier New" panose="02070309020205020404"/>
                        </a:rPr>
                        <a:t>(</a:t>
                      </a:r>
                      <a:r>
                        <a:rPr lang="zh-CN" sz="1800" b="0" kern="100" baseline="0" dirty="0">
                          <a:latin typeface="+mn-ea"/>
                          <a:ea typeface="+mn-ea"/>
                          <a:cs typeface="Times New Roman" panose="02020603050405020304"/>
                        </a:rPr>
                        <a:t>最大</a:t>
                      </a:r>
                      <a:r>
                        <a:rPr lang="en-US" sz="1800" b="0" kern="100" baseline="0" dirty="0">
                          <a:latin typeface="+mn-ea"/>
                          <a:ea typeface="+mn-ea"/>
                          <a:cs typeface="Courier New" panose="02070309020205020404"/>
                        </a:rPr>
                        <a:t>)</a:t>
                      </a:r>
                      <a:r>
                        <a:rPr lang="zh-CN" sz="1800" b="0" kern="100" baseline="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；</a:t>
                      </a:r>
                      <a:endParaRPr lang="en-US" altLang="zh-CN" sz="1800" b="0" kern="100" baseline="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 </a:t>
                      </a:r>
                      <a:r>
                        <a:rPr lang="zh-CN" sz="1800" b="0" kern="100" baseline="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洲</a:t>
                      </a:r>
                      <a:r>
                        <a:rPr lang="en-US" sz="1800" b="0" kern="100" baseline="0" dirty="0">
                          <a:latin typeface="+mn-ea"/>
                          <a:ea typeface="+mn-ea"/>
                          <a:cs typeface="Courier New" panose="02070309020205020404"/>
                        </a:rPr>
                        <a:t>(</a:t>
                      </a:r>
                      <a:r>
                        <a:rPr lang="zh-CN" sz="1800" b="0" kern="100" baseline="0" dirty="0">
                          <a:latin typeface="+mn-ea"/>
                          <a:ea typeface="+mn-ea"/>
                          <a:cs typeface="Times New Roman" panose="02020603050405020304"/>
                        </a:rPr>
                        <a:t>最小</a:t>
                      </a:r>
                      <a:r>
                        <a:rPr lang="en-US" sz="1800" b="0" kern="100" baseline="0" dirty="0">
                          <a:latin typeface="+mn-ea"/>
                          <a:ea typeface="+mn-ea"/>
                          <a:cs typeface="Courier New" panose="02070309020205020404"/>
                        </a:rPr>
                        <a:t>)</a:t>
                      </a:r>
                      <a:endParaRPr lang="en-US" sz="1800" b="0" kern="100" baseline="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文本框 11"/>
          <p:cNvSpPr txBox="1"/>
          <p:nvPr/>
        </p:nvSpPr>
        <p:spPr>
          <a:xfrm>
            <a:off x="505678" y="4173009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大陆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672673" y="4130464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亚欧大陆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505678" y="4596554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半岛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505678" y="5228590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岛屿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5792053" y="5799879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亚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5715853" y="6211359"/>
            <a:ext cx="156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大洋</a:t>
            </a:r>
            <a:endParaRPr lang="zh-CN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pic>
        <p:nvPicPr>
          <p:cNvPr id="10241" name="Picture 6" descr="p35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6" t="2965" r="3226" b="3644"/>
          <a:stretch>
            <a:fillRect/>
          </a:stretch>
        </p:blipFill>
        <p:spPr>
          <a:xfrm>
            <a:off x="6858000" y="17145"/>
            <a:ext cx="5014595" cy="3631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Picture 1" descr="DL1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0490" y="242570"/>
            <a:ext cx="4935220" cy="346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3"/>
          <p:cNvSpPr txBox="1"/>
          <p:nvPr/>
        </p:nvSpPr>
        <p:spPr>
          <a:xfrm>
            <a:off x="5172075" y="242570"/>
            <a:ext cx="70199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</a:rPr>
              <a:t>  (2)</a:t>
            </a:r>
            <a:r>
              <a:rPr lang="zh-CN" altLang="zh-CN" sz="2400" dirty="0" smtClean="0">
                <a:latin typeface="+mn-ea"/>
              </a:rPr>
              <a:t>按面积从大到小排列七大洲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>
                <a:latin typeface="+mn-ea"/>
              </a:rPr>
              <a:t>如</a:t>
            </a:r>
            <a:r>
              <a:rPr lang="zh-CN" altLang="zh-CN" sz="2400" dirty="0" smtClean="0">
                <a:latin typeface="+mn-ea"/>
              </a:rPr>
              <a:t>图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en-US" altLang="zh-CN" sz="2400" b="1" dirty="0" smtClean="0">
                <a:latin typeface="+mn-ea"/>
              </a:rPr>
              <a:t>P35</a:t>
            </a:r>
            <a:r>
              <a:rPr lang="zh-CN" altLang="zh-CN" sz="2400" dirty="0" smtClean="0">
                <a:latin typeface="+mn-ea"/>
              </a:rPr>
              <a:t>：</a:t>
            </a:r>
            <a:endParaRPr lang="zh-CN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+mn-ea"/>
              </a:rPr>
              <a:t>①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u="sng" dirty="0" smtClean="0">
                <a:latin typeface="+mn-ea"/>
              </a:rPr>
              <a:t>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②</a:t>
            </a:r>
            <a:r>
              <a:rPr lang="en-US" altLang="zh-CN" sz="2400" u="sng" dirty="0" smtClean="0">
                <a:latin typeface="+mn-ea"/>
              </a:rPr>
              <a:t>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③</a:t>
            </a:r>
            <a:r>
              <a:rPr lang="en-US" altLang="zh-CN" sz="2400" u="sng" dirty="0" smtClean="0">
                <a:latin typeface="+mn-ea"/>
              </a:rPr>
              <a:t> 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④</a:t>
            </a:r>
            <a:r>
              <a:rPr lang="en-US" altLang="zh-CN" sz="2400" u="sng" dirty="0" smtClean="0">
                <a:latin typeface="+mn-ea"/>
              </a:rPr>
              <a:t> 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⑤</a:t>
            </a:r>
            <a:r>
              <a:rPr lang="en-US" altLang="zh-CN" sz="2400" u="sng" dirty="0" smtClean="0">
                <a:latin typeface="+mn-ea"/>
              </a:rPr>
              <a:t>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⑥</a:t>
            </a:r>
            <a:r>
              <a:rPr lang="en-US" altLang="zh-CN" sz="2400" u="sng" dirty="0" smtClean="0">
                <a:latin typeface="+mn-ea"/>
              </a:rPr>
              <a:t>  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⑦</a:t>
            </a:r>
            <a:r>
              <a:rPr lang="en-US" altLang="zh-CN" sz="2400" u="sng" dirty="0" smtClean="0">
                <a:latin typeface="+mn-ea"/>
              </a:rPr>
              <a:t>              </a:t>
            </a:r>
            <a:r>
              <a:rPr lang="zh-CN" altLang="zh-CN" sz="2400" dirty="0" smtClean="0">
                <a:latin typeface="+mn-ea"/>
              </a:rPr>
              <a:t>。</a:t>
            </a:r>
            <a:endParaRPr lang="zh-CN" altLang="zh-CN" sz="2400" b="1" dirty="0" smtClean="0">
              <a:latin typeface="+mn-ea"/>
            </a:endParaRPr>
          </a:p>
          <a:p>
            <a:endParaRPr lang="zh-CN" altLang="zh-CN" sz="2400" b="1" dirty="0"/>
          </a:p>
        </p:txBody>
      </p:sp>
      <p:sp>
        <p:nvSpPr>
          <p:cNvPr id="13" name="文本框 11"/>
          <p:cNvSpPr txBox="1"/>
          <p:nvPr/>
        </p:nvSpPr>
        <p:spPr>
          <a:xfrm>
            <a:off x="5582503" y="893234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亚洲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7143968" y="893234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非洲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8705433" y="893234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北美洲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10519628" y="893234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南美洲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5506303" y="1433619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南极洲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7247473" y="1433619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欧洲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0" name="文本框 11"/>
          <p:cNvSpPr txBox="1"/>
          <p:nvPr/>
        </p:nvSpPr>
        <p:spPr>
          <a:xfrm>
            <a:off x="8958163" y="1433619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大</a:t>
            </a: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洋洲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33568" y="2288525"/>
            <a:ext cx="12031982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 smtClean="0"/>
              <a:t>           </a:t>
            </a:r>
            <a:r>
              <a:rPr lang="en-US" altLang="zh-CN" sz="2400" dirty="0" smtClean="0"/>
              <a:t>(3)</a:t>
            </a:r>
            <a:r>
              <a:rPr lang="zh-CN" altLang="zh-CN" sz="2400" dirty="0" smtClean="0"/>
              <a:t>洲界（如图）</a:t>
            </a:r>
            <a:r>
              <a:rPr lang="en-US" altLang="zh-CN" sz="2400" b="1" dirty="0" smtClean="0"/>
              <a:t>P33</a:t>
            </a:r>
            <a:r>
              <a:rPr lang="zh-CN" altLang="en-US" sz="2400" b="1" dirty="0" smtClean="0"/>
              <a:t>和后面世界地形图</a:t>
            </a:r>
            <a:endParaRPr lang="en-US" altLang="zh-CN" sz="24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      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                                                                                                                                          </a:t>
            </a:r>
            <a:r>
              <a:rPr lang="zh-CN" altLang="zh-CN" sz="2000" dirty="0" smtClean="0"/>
              <a:t>图</a:t>
            </a:r>
            <a:r>
              <a:rPr lang="en-US" altLang="zh-CN" sz="2000" dirty="0" smtClean="0"/>
              <a:t>2</a:t>
            </a:r>
            <a:endParaRPr lang="en-US" altLang="zh-CN" sz="2000" b="1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72075" y="2893695"/>
          <a:ext cx="7019925" cy="3964305"/>
        </p:xfrm>
        <a:graphic>
          <a:graphicData uri="http://schemas.openxmlformats.org/drawingml/2006/table">
            <a:tbl>
              <a:tblPr/>
              <a:tblGrid>
                <a:gridCol w="2326005"/>
                <a:gridCol w="4693920"/>
              </a:tblGrid>
              <a:tr h="4622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大洲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735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分界线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7351"/>
                    </a:solidFill>
                  </a:tcPr>
                </a:tc>
              </a:tr>
              <a:tr h="4616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亚洲与北美洲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a</a:t>
                      </a:r>
                      <a:r>
                        <a:rPr lang="en-US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海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峡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4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亚洲与欧洲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山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脉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、</a:t>
                      </a:r>
                      <a:r>
                        <a:rPr lang="en-US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河、里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、</a:t>
                      </a:r>
                      <a:endParaRPr lang="zh-CN" sz="20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</a:t>
                      </a:r>
                      <a:r>
                        <a:rPr lang="en-US" altLang="zh-CN" sz="2000" b="0" u="sng" kern="100" baseline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altLang="zh-CN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山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脉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、黑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、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 </a:t>
                      </a:r>
                      <a:r>
                        <a:rPr lang="zh-CN" alt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海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峡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35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亚洲与非洲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b</a:t>
                      </a:r>
                      <a:r>
                        <a:rPr lang="en-US" sz="20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运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河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北美洲与南美洲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c</a:t>
                      </a:r>
                      <a:r>
                        <a:rPr lang="en-US" sz="2000" b="0" u="sng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            </a:t>
                      </a:r>
                      <a:r>
                        <a:rPr lang="zh-CN" sz="20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运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河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99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南美洲与南极洲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德雷克海峡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35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欧洲与非洲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直布罗陀海峡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1"/>
          <p:cNvSpPr txBox="1"/>
          <p:nvPr/>
        </p:nvSpPr>
        <p:spPr>
          <a:xfrm>
            <a:off x="9442668" y="342561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白令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7827228" y="385677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乌拉尔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9487753" y="385677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乌拉尔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7674193" y="4338321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大高加索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4" name="文本框 11"/>
          <p:cNvSpPr txBox="1"/>
          <p:nvPr/>
        </p:nvSpPr>
        <p:spPr>
          <a:xfrm>
            <a:off x="10266898" y="433810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土耳其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9235658" y="482007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苏伊士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35658" y="531473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巴拿马</a:t>
            </a:r>
            <a:endParaRPr lang="zh-CN" altLang="zh-CN" sz="20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pic>
        <p:nvPicPr>
          <p:cNvPr id="9217" name="Picture 3" descr="D:\7s21\jpg\033010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707765"/>
            <a:ext cx="3128645" cy="3188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103" y="979805"/>
            <a:ext cx="4067175" cy="2428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591050" y="1141095"/>
          <a:ext cx="7350760" cy="2267585"/>
        </p:xfrm>
        <a:graphic>
          <a:graphicData uri="http://schemas.openxmlformats.org/drawingml/2006/table">
            <a:tbl>
              <a:tblPr/>
              <a:tblGrid>
                <a:gridCol w="1061720"/>
                <a:gridCol w="4617720"/>
                <a:gridCol w="1671320"/>
              </a:tblGrid>
              <a:tr h="5486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名词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概念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举例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86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洋</a:t>
                      </a:r>
                      <a:r>
                        <a:rPr lang="en-US" alt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P32</a:t>
                      </a:r>
                      <a:endParaRPr lang="en-US" alt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海洋的中心部分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太平洋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030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</a:t>
                      </a:r>
                      <a:r>
                        <a:rPr lang="en-US" alt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P34</a:t>
                      </a:r>
                      <a:endParaRPr lang="en-US" alt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海洋的边缘部分</a:t>
                      </a: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一般靠近大陆</a:t>
                      </a: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常常由半岛或岛屿与大洋隔开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阿拉伯海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3793" name="Picture 1" descr="DL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60" y="3519805"/>
            <a:ext cx="5171440" cy="3168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3"/>
          <p:cNvSpPr txBox="1"/>
          <p:nvPr/>
        </p:nvSpPr>
        <p:spPr>
          <a:xfrm>
            <a:off x="5326380" y="4190365"/>
            <a:ext cx="63430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</a:rPr>
              <a:t>(2)</a:t>
            </a:r>
            <a:r>
              <a:rPr lang="zh-CN" altLang="zh-CN" sz="2400" dirty="0" smtClean="0">
                <a:latin typeface="+mn-ea"/>
              </a:rPr>
              <a:t>按面积从大到小排列四大洋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zh-CN" sz="2400" dirty="0" smtClean="0">
                <a:latin typeface="+mn-ea"/>
              </a:rPr>
              <a:t>图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en-US" altLang="zh-CN" sz="2400" dirty="0" smtClean="0">
                <a:latin typeface="+mn-ea"/>
              </a:rPr>
              <a:t>)P34</a:t>
            </a:r>
            <a:r>
              <a:rPr lang="zh-CN" altLang="zh-CN" sz="2400" dirty="0" smtClean="0">
                <a:latin typeface="+mn-ea"/>
              </a:rPr>
              <a:t>：</a:t>
            </a:r>
            <a:r>
              <a:rPr lang="en-US" altLang="zh-CN" sz="2400" b="1" dirty="0" smtClean="0">
                <a:latin typeface="+mn-ea"/>
              </a:rPr>
              <a:t>A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u="sng" dirty="0" smtClean="0">
                <a:latin typeface="+mn-ea"/>
              </a:rPr>
              <a:t>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B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u="sng" dirty="0" smtClean="0">
                <a:latin typeface="+mn-ea"/>
              </a:rPr>
              <a:t>           </a:t>
            </a:r>
            <a:r>
              <a:rPr lang="zh-CN" altLang="zh-CN" sz="2400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C</a:t>
            </a:r>
            <a:r>
              <a:rPr lang="en-US" altLang="zh-CN" sz="2400" u="sng" dirty="0" smtClean="0">
                <a:latin typeface="+mn-ea"/>
              </a:rPr>
              <a:t>           </a:t>
            </a:r>
            <a:r>
              <a:rPr lang="en-US" altLang="zh-CN" sz="2400" b="1" dirty="0" smtClean="0">
                <a:latin typeface="+mn-ea"/>
              </a:rPr>
              <a:t>D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u="sng" dirty="0" smtClean="0">
                <a:latin typeface="+mn-ea"/>
              </a:rPr>
              <a:t>          </a:t>
            </a:r>
            <a:r>
              <a:rPr lang="zh-CN" altLang="zh-CN" sz="2400" dirty="0" smtClean="0">
                <a:latin typeface="+mn-ea"/>
              </a:rPr>
              <a:t>。</a:t>
            </a:r>
            <a:endParaRPr lang="zh-CN" altLang="zh-CN" sz="2400" b="1" dirty="0" smtClean="0">
              <a:latin typeface="+mn-ea"/>
            </a:endParaRPr>
          </a:p>
          <a:p>
            <a:endParaRPr lang="zh-CN" altLang="zh-CN" sz="2400" b="1" dirty="0"/>
          </a:p>
        </p:txBody>
      </p:sp>
      <p:sp>
        <p:nvSpPr>
          <p:cNvPr id="15" name="文本框 11"/>
          <p:cNvSpPr txBox="1"/>
          <p:nvPr/>
        </p:nvSpPr>
        <p:spPr>
          <a:xfrm>
            <a:off x="5708868" y="4872144"/>
            <a:ext cx="1561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太平洋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7270333" y="4872144"/>
            <a:ext cx="1561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大西洋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8831798" y="4872144"/>
            <a:ext cx="1561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印度洋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10108148" y="4872144"/>
            <a:ext cx="1561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北冰洋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165" y="88900"/>
            <a:ext cx="19132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+mn-ea"/>
                <a:sym typeface="+mn-ea"/>
              </a:rPr>
              <a:t>4</a:t>
            </a:r>
            <a:r>
              <a:rPr lang="zh-CN" altLang="en-US" sz="2800" dirty="0" smtClean="0">
                <a:latin typeface="+mn-ea"/>
                <a:sym typeface="+mn-ea"/>
              </a:rPr>
              <a:t>、</a:t>
            </a:r>
            <a:r>
              <a:rPr lang="zh-CN" altLang="zh-CN" sz="2800" dirty="0" smtClean="0">
                <a:latin typeface="+mn-ea"/>
                <a:sym typeface="+mn-ea"/>
              </a:rPr>
              <a:t>四大洋</a:t>
            </a:r>
            <a:endParaRPr lang="zh-CN" altLang="zh-CN" sz="2800" dirty="0" smtClean="0"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177800" y="100330"/>
            <a:ext cx="1084453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800" b="1" dirty="0" smtClean="0">
                <a:latin typeface="+mn-ea"/>
              </a:rPr>
              <a:t>5</a:t>
            </a:r>
            <a:r>
              <a:rPr lang="zh-CN" altLang="en-US" sz="2800" b="1" dirty="0" smtClean="0">
                <a:latin typeface="+mn-ea"/>
              </a:rPr>
              <a:t>、</a:t>
            </a:r>
            <a:r>
              <a:rPr lang="zh-CN" altLang="zh-CN" sz="2800" b="1" dirty="0" smtClean="0">
                <a:latin typeface="+mn-ea"/>
              </a:rPr>
              <a:t>七大洲和四大洋的位置</a:t>
            </a:r>
            <a:r>
              <a:rPr lang="en-US" altLang="zh-CN" sz="2800" b="1" dirty="0" smtClean="0">
                <a:latin typeface="+mn-ea"/>
              </a:rPr>
              <a:t>P36</a:t>
            </a:r>
            <a:endParaRPr lang="zh-CN" altLang="zh-CN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   </a:t>
            </a:r>
            <a:endParaRPr lang="en-US" altLang="zh-CN" b="1" dirty="0" smtClean="0"/>
          </a:p>
        </p:txBody>
      </p:sp>
      <p:pic>
        <p:nvPicPr>
          <p:cNvPr id="26625" name="Picture 1" descr="DL1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9820" y="2084070"/>
            <a:ext cx="6459855" cy="443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8615" y="3874135"/>
          <a:ext cx="11494135" cy="2597785"/>
        </p:xfrm>
        <a:graphic>
          <a:graphicData uri="http://schemas.openxmlformats.org/drawingml/2006/table">
            <a:tbl>
              <a:tblPr/>
              <a:tblGrid>
                <a:gridCol w="1910080"/>
                <a:gridCol w="9584055"/>
              </a:tblGrid>
              <a:tr h="73152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太平洋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最深、面积最大的大洋。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既跨东西半球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又跨南北半球</a:t>
                      </a:r>
                      <a:endParaRPr lang="zh-CN" sz="24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大西洋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跨纬度最广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形状如同英文字母</a:t>
                      </a:r>
                      <a:r>
                        <a:rPr lang="en-US" sz="2400" b="1" kern="100" dirty="0">
                          <a:latin typeface="+mn-ea"/>
                          <a:ea typeface="+mn-ea"/>
                          <a:cs typeface="Courier New" panose="02070309020205020404"/>
                        </a:rPr>
                        <a:t>“S”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既跨东西半球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又跨南北半球</a:t>
                      </a:r>
                      <a:endParaRPr lang="zh-CN" sz="24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09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印度洋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全部位于东半球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45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北冰洋</a:t>
                      </a:r>
                      <a:endParaRPr lang="zh-CN" sz="24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全部位于北半球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纬度最高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跨经度最多的大洲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en-US" altLang="zh-CN" sz="24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是四大洋当中唯一没有被赤道穿过的大洋</a:t>
                      </a:r>
                      <a:endParaRPr lang="zh-CN" sz="24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3" name="Picture 2" descr="http://img.jyeoo.net/quiz/images/201411/10/7c16c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05" y="83185"/>
            <a:ext cx="7442200" cy="3715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52425" y="168275"/>
          <a:ext cx="11487150" cy="5036820"/>
        </p:xfrm>
        <a:graphic>
          <a:graphicData uri="http://schemas.openxmlformats.org/drawingml/2006/table">
            <a:tbl>
              <a:tblPr/>
              <a:tblGrid>
                <a:gridCol w="1991360"/>
                <a:gridCol w="9495790"/>
              </a:tblGrid>
              <a:tr h="41656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大洲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一些特点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7058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亚洲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人口最多、面积最大、跨纬度最广、东西距离最长的大洲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endParaRPr lang="zh-CN" sz="2400" b="0" kern="100" dirty="0">
                        <a:latin typeface="+mn-ea"/>
                        <a:ea typeface="+mn-ea"/>
                        <a:cs typeface="MingLiU_HKSCS" panose="02020500000000000000" charset="-12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跨寒、温、热三带。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被赤道穿过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既跨东西半球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又跨南北半球</a:t>
                      </a:r>
                      <a:endParaRPr lang="zh-CN" sz="24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12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非洲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被赤道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南、北回归线穿过。</a:t>
                      </a:r>
                      <a:endParaRPr lang="zh-CN" sz="24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是目前人口自然增长率最高的大洲</a:t>
                      </a:r>
                      <a:endParaRPr lang="zh-CN" sz="2400" b="1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56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北美洲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主体部分位于西半球、北半球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且跨寒、温、热三带</a:t>
                      </a:r>
                      <a:endParaRPr lang="zh-CN" sz="24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56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南美洲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被赤道穿过。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是世界上最湿润的大洲</a:t>
                      </a:r>
                      <a:endParaRPr lang="zh-CN" sz="24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47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南极洲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跨经度最广、纬度位置最高、平均海拔最高的大洲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12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欧洲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全部位于北半球。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是平均海拔最低的大洲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en-US" altLang="zh-CN" sz="24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 smtClean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③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是人口自然增长率最低、发达国家数目最多的大洲</a:t>
                      </a:r>
                      <a:endParaRPr lang="zh-CN" sz="24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8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大洋洲</a:t>
                      </a:r>
                      <a:endParaRPr lang="zh-CN" sz="24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①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被赤道穿过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既跨东西半球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又跨南北半球。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②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面积最小的大洲</a:t>
                      </a:r>
                      <a:endParaRPr lang="zh-CN" sz="2400" b="0" kern="10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0" y="3984625"/>
          <a:ext cx="12204700" cy="28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85"/>
                <a:gridCol w="6016625"/>
                <a:gridCol w="5025390"/>
              </a:tblGrid>
              <a:tr h="37338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项目</a:t>
                      </a:r>
                      <a:endParaRPr lang="zh-CN" altLang="en-US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纬线</a:t>
                      </a:r>
                      <a:r>
                        <a:rPr lang="en-US" altLang="zh-CN" sz="169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P6</a:t>
                      </a:r>
                      <a:endParaRPr lang="en-US" altLang="zh-CN" sz="169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经线</a:t>
                      </a:r>
                      <a:r>
                        <a:rPr lang="en-US" altLang="zh-CN" sz="169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P7</a:t>
                      </a:r>
                      <a:endParaRPr lang="en-US" altLang="zh-CN" sz="169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8199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概念</a:t>
                      </a:r>
                      <a:endParaRPr lang="zh-CN" altLang="en-US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zh-CN" sz="169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地球仪上与地轴垂直且环绕地球仪一周的</a:t>
                      </a:r>
                      <a:r>
                        <a:rPr lang="zh-CN" altLang="en-US" sz="1690" b="0" u="sng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</a:t>
                      </a:r>
                      <a:r>
                        <a:rPr lang="zh-CN" altLang="en-US" sz="169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（</a:t>
                      </a:r>
                      <a:r>
                        <a:rPr lang="zh-CN" altLang="en-US" sz="169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除极点外）</a:t>
                      </a:r>
                      <a:endParaRPr lang="zh-CN" altLang="en-US" sz="1690" b="0" dirty="0">
                        <a:latin typeface="+mn-ea"/>
                        <a:ea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9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地球仪上连接南北两极并同纬</a:t>
                      </a:r>
                      <a:endParaRPr lang="zh-CN" altLang="en-US" sz="169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9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线垂直相交的</a:t>
                      </a:r>
                      <a:r>
                        <a:rPr lang="zh-CN" altLang="en-US" sz="1690" u="sng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        </a:t>
                      </a:r>
                      <a:r>
                        <a:rPr lang="zh-CN" altLang="en-US" sz="169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纬</a:t>
                      </a:r>
                      <a:r>
                        <a:rPr sz="1690" u="sng" dirty="0" smtClean="0">
                          <a:ln>
                            <a:noFill/>
                          </a:ln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</a:t>
                      </a:r>
                      <a:endParaRPr lang="zh-CN" altLang="en-US" sz="1690" b="0" dirty="0"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7338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形状</a:t>
                      </a:r>
                      <a:endParaRPr lang="zh-CN" altLang="en-US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zh-CN" sz="169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每条纬线可以自成圆圈，向两极逐渐缩成点</a:t>
                      </a:r>
                      <a:endParaRPr lang="zh-CN" altLang="zh-CN" sz="169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zh-CN" sz="169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两条正对的经线可以组成一个圆圈</a:t>
                      </a:r>
                      <a:endParaRPr lang="zh-CN" altLang="zh-CN" sz="169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8199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zh-CN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长度</a:t>
                      </a:r>
                      <a:endParaRPr lang="zh-CN" altLang="zh-CN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sz="169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长度自赤道（最长）向两极</a:t>
                      </a:r>
                      <a:endParaRPr sz="169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sz="169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逐渐</a:t>
                      </a:r>
                      <a:r>
                        <a:rPr lang="zh-CN" altLang="en-US" sz="1690" b="0" u="sng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      </a:t>
                      </a:r>
                      <a:r>
                        <a:rPr lang="zh-CN" altLang="en-US" sz="1690" b="0" u="sng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</a:t>
                      </a:r>
                      <a:r>
                        <a:rPr sz="169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为</a:t>
                      </a:r>
                      <a:r>
                        <a:rPr lang="zh-CN" sz="169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点</a:t>
                      </a:r>
                      <a:endParaRPr lang="zh-CN" altLang="en-US" sz="169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zh-CN" sz="169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所有经线</a:t>
                      </a:r>
                      <a:r>
                        <a:rPr sz="169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长度</a:t>
                      </a:r>
                      <a:r>
                        <a:rPr lang="zh-CN" altLang="en-US" sz="1690" b="0" u="sng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        </a:t>
                      </a:r>
                      <a:r>
                        <a:rPr sz="169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为</a:t>
                      </a:r>
                      <a:endParaRPr lang="zh-CN" altLang="en-US" sz="1690" b="0" dirty="0" smtClean="0">
                        <a:latin typeface="+mn-ea"/>
                        <a:ea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7338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zh-CN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数量</a:t>
                      </a:r>
                      <a:endParaRPr lang="zh-CN" altLang="zh-CN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sz="169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无数条</a:t>
                      </a:r>
                      <a:endParaRPr lang="zh-CN" altLang="en-US" sz="169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sz="169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无数条</a:t>
                      </a:r>
                      <a:endParaRPr lang="zh-CN" altLang="en-US" sz="169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925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zh-CN" sz="169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指示方向</a:t>
                      </a:r>
                      <a:endParaRPr lang="zh-CN" altLang="zh-CN" sz="169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 u="sng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</a:t>
                      </a:r>
                      <a:r>
                        <a:rPr lang="zh-CN" altLang="en-US" sz="1690" u="sng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      </a:t>
                      </a:r>
                      <a:r>
                        <a:rPr sz="169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方向</a:t>
                      </a:r>
                      <a:endParaRPr lang="zh-CN" altLang="en-US" sz="169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90" u="sng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                          </a:t>
                      </a:r>
                      <a:r>
                        <a:rPr sz="169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方向</a:t>
                      </a:r>
                      <a:endParaRPr lang="zh-CN" altLang="en-US" sz="169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4306" marR="64306" marT="32153" marB="3215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7" name="图片 46" descr="主书1-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730" y="1089025"/>
            <a:ext cx="2319020" cy="2759075"/>
          </a:xfrm>
          <a:prstGeom prst="rect">
            <a:avLst/>
          </a:prstGeom>
          <a:ln>
            <a:noFill/>
          </a:ln>
        </p:spPr>
      </p:pic>
      <p:pic>
        <p:nvPicPr>
          <p:cNvPr id="48" name="图片 47" descr="主书1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8635" y="1055370"/>
            <a:ext cx="2374265" cy="282575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197360" y="4465772"/>
            <a:ext cx="68906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圆圈</a:t>
            </a:r>
            <a:endParaRPr lang="zh-CN" altLang="en-US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93916" y="4644345"/>
            <a:ext cx="68906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半圆</a:t>
            </a:r>
            <a:endParaRPr lang="zh-CN" altLang="en-US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4047" y="5713576"/>
            <a:ext cx="709602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缩减</a:t>
            </a:r>
            <a:endParaRPr lang="zh-CN" altLang="en-US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93343" y="5547511"/>
            <a:ext cx="709602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相等</a:t>
            </a:r>
            <a:endParaRPr lang="zh-CN" altLang="en-US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14080" y="6415052"/>
            <a:ext cx="709602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东西</a:t>
            </a:r>
            <a:endParaRPr lang="zh-CN" altLang="en-US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24459" y="6414974"/>
            <a:ext cx="709602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90" b="1" dirty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南北</a:t>
            </a:r>
            <a:endParaRPr lang="zh-CN" altLang="zh-CN" sz="1690" b="1" dirty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241" name="组合 1"/>
          <p:cNvGrpSpPr/>
          <p:nvPr/>
        </p:nvGrpSpPr>
        <p:grpSpPr>
          <a:xfrm>
            <a:off x="224155" y="1667510"/>
            <a:ext cx="3338195" cy="2180590"/>
            <a:chOff x="1238" y="2335"/>
            <a:chExt cx="11382" cy="7680"/>
          </a:xfrm>
        </p:grpSpPr>
        <p:pic>
          <p:nvPicPr>
            <p:cNvPr id="10242" name="Picture 5" descr="p5-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7" y="2575"/>
              <a:ext cx="8280" cy="74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0243" name="Group 9"/>
            <p:cNvGrpSpPr/>
            <p:nvPr/>
          </p:nvGrpSpPr>
          <p:grpSpPr>
            <a:xfrm>
              <a:off x="8110" y="3192"/>
              <a:ext cx="4370" cy="720"/>
              <a:chOff x="3305" y="1303"/>
              <a:chExt cx="1748" cy="288"/>
            </a:xfrm>
          </p:grpSpPr>
          <p:sp>
            <p:nvSpPr>
              <p:cNvPr id="10244" name="Line 7"/>
              <p:cNvSpPr/>
              <p:nvPr/>
            </p:nvSpPr>
            <p:spPr>
              <a:xfrm>
                <a:off x="3305" y="1454"/>
                <a:ext cx="1152" cy="0"/>
              </a:xfrm>
              <a:prstGeom prst="line">
                <a:avLst/>
              </a:prstGeom>
              <a:ln w="63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45" name="AutoShape 8"/>
              <p:cNvSpPr/>
              <p:nvPr/>
            </p:nvSpPr>
            <p:spPr>
              <a:xfrm>
                <a:off x="4477" y="1303"/>
                <a:ext cx="576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北极</a:t>
                </a:r>
                <a:endPara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246" name="Group 13"/>
            <p:cNvGrpSpPr/>
            <p:nvPr/>
          </p:nvGrpSpPr>
          <p:grpSpPr>
            <a:xfrm>
              <a:off x="1237" y="8935"/>
              <a:ext cx="4370" cy="720"/>
              <a:chOff x="556" y="3600"/>
              <a:chExt cx="1748" cy="288"/>
            </a:xfrm>
          </p:grpSpPr>
          <p:sp>
            <p:nvSpPr>
              <p:cNvPr id="10247" name="Line 11"/>
              <p:cNvSpPr/>
              <p:nvPr/>
            </p:nvSpPr>
            <p:spPr>
              <a:xfrm>
                <a:off x="1152" y="3744"/>
                <a:ext cx="1152" cy="0"/>
              </a:xfrm>
              <a:prstGeom prst="line">
                <a:avLst/>
              </a:prstGeom>
              <a:ln w="63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48" name="AutoShape 12"/>
              <p:cNvSpPr/>
              <p:nvPr/>
            </p:nvSpPr>
            <p:spPr>
              <a:xfrm>
                <a:off x="556" y="3600"/>
                <a:ext cx="576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南极</a:t>
                </a:r>
                <a:endPara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249" name="Group 20"/>
            <p:cNvGrpSpPr/>
            <p:nvPr/>
          </p:nvGrpSpPr>
          <p:grpSpPr>
            <a:xfrm>
              <a:off x="1355" y="5455"/>
              <a:ext cx="3292" cy="2160"/>
              <a:chOff x="603" y="2208"/>
              <a:chExt cx="1317" cy="864"/>
            </a:xfrm>
          </p:grpSpPr>
          <p:sp>
            <p:nvSpPr>
              <p:cNvPr id="10250" name="Line 14"/>
              <p:cNvSpPr/>
              <p:nvPr/>
            </p:nvSpPr>
            <p:spPr>
              <a:xfrm flipV="1">
                <a:off x="1200" y="2208"/>
                <a:ext cx="720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51" name="Line 15"/>
              <p:cNvSpPr/>
              <p:nvPr/>
            </p:nvSpPr>
            <p:spPr>
              <a:xfrm flipH="1" flipV="1">
                <a:off x="1200" y="2544"/>
                <a:ext cx="720" cy="52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52" name="AutoShape 19"/>
              <p:cNvSpPr/>
              <p:nvPr/>
            </p:nvSpPr>
            <p:spPr>
              <a:xfrm>
                <a:off x="603" y="2304"/>
                <a:ext cx="576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纬线</a:t>
                </a:r>
                <a:endPara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253" name="Group 24"/>
            <p:cNvGrpSpPr/>
            <p:nvPr/>
          </p:nvGrpSpPr>
          <p:grpSpPr>
            <a:xfrm>
              <a:off x="9327" y="5815"/>
              <a:ext cx="3292" cy="2160"/>
              <a:chOff x="3792" y="2352"/>
              <a:chExt cx="1317" cy="864"/>
            </a:xfrm>
          </p:grpSpPr>
          <p:sp>
            <p:nvSpPr>
              <p:cNvPr id="10254" name="Line 21"/>
              <p:cNvSpPr/>
              <p:nvPr/>
            </p:nvSpPr>
            <p:spPr>
              <a:xfrm>
                <a:off x="3854" y="2352"/>
                <a:ext cx="658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55" name="Line 22"/>
              <p:cNvSpPr/>
              <p:nvPr/>
            </p:nvSpPr>
            <p:spPr>
              <a:xfrm flipV="1">
                <a:off x="3792" y="2688"/>
                <a:ext cx="720" cy="52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0256" name="AutoShape 23"/>
              <p:cNvSpPr/>
              <p:nvPr/>
            </p:nvSpPr>
            <p:spPr>
              <a:xfrm>
                <a:off x="4533" y="2448"/>
                <a:ext cx="576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经线</a:t>
                </a:r>
                <a:endPara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257" name="Group 27"/>
            <p:cNvGrpSpPr/>
            <p:nvPr/>
          </p:nvGrpSpPr>
          <p:grpSpPr>
            <a:xfrm>
              <a:off x="5797" y="2335"/>
              <a:ext cx="2330" cy="960"/>
              <a:chOff x="2380" y="960"/>
              <a:chExt cx="932" cy="384"/>
            </a:xfrm>
          </p:grpSpPr>
          <p:sp>
            <p:nvSpPr>
              <p:cNvPr id="10258" name="AutoShape 18"/>
              <p:cNvSpPr/>
              <p:nvPr/>
            </p:nvSpPr>
            <p:spPr>
              <a:xfrm>
                <a:off x="2380" y="960"/>
                <a:ext cx="576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地轴</a:t>
                </a:r>
                <a:endPara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9" name="Line 25"/>
              <p:cNvSpPr/>
              <p:nvPr/>
            </p:nvSpPr>
            <p:spPr>
              <a:xfrm>
                <a:off x="2976" y="1056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0260" name="Line 26"/>
              <p:cNvSpPr/>
              <p:nvPr/>
            </p:nvSpPr>
            <p:spPr>
              <a:xfrm>
                <a:off x="3312" y="1056"/>
                <a:ext cx="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</p:grpSp>
      <p:sp>
        <p:nvSpPr>
          <p:cNvPr id="10261" name="TextBox 21"/>
          <p:cNvSpPr txBox="1"/>
          <p:nvPr/>
        </p:nvSpPr>
        <p:spPr>
          <a:xfrm>
            <a:off x="224155" y="104140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地球仪和经纬网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21"/>
          <p:cNvSpPr txBox="1"/>
          <p:nvPr/>
        </p:nvSpPr>
        <p:spPr>
          <a:xfrm>
            <a:off x="882650" y="754380"/>
            <a:ext cx="395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地球仪、纬线和经线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61950" y="761365"/>
            <a:ext cx="96062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sym typeface="+mn-ea"/>
              </a:rPr>
              <a:t>1</a:t>
            </a:r>
            <a:r>
              <a:rPr lang="zh-CN" altLang="en-US" sz="2000" dirty="0" smtClean="0">
                <a:latin typeface="+mn-ea"/>
                <a:sym typeface="+mn-ea"/>
              </a:rPr>
              <a:t>、</a:t>
            </a:r>
            <a:r>
              <a:rPr lang="zh-CN" altLang="zh-CN" sz="2000" dirty="0" smtClean="0">
                <a:latin typeface="+mn-ea"/>
                <a:sym typeface="+mn-ea"/>
              </a:rPr>
              <a:t>造成海陆变迁的原因</a:t>
            </a:r>
            <a:r>
              <a:rPr lang="en-US" altLang="zh-CN" sz="2000" b="1" dirty="0" smtClean="0">
                <a:latin typeface="+mn-ea"/>
                <a:sym typeface="+mn-ea"/>
              </a:rPr>
              <a:t>P37</a:t>
            </a:r>
            <a:r>
              <a:rPr lang="zh-CN" altLang="zh-CN" sz="2000" dirty="0" smtClean="0">
                <a:latin typeface="+mn-ea"/>
                <a:sym typeface="+mn-ea"/>
              </a:rPr>
              <a:t>：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</a:t>
            </a:r>
            <a:r>
              <a:rPr lang="zh-CN" altLang="zh-CN" sz="2000" dirty="0" smtClean="0">
                <a:latin typeface="+mn-ea"/>
                <a:sym typeface="+mn-ea"/>
              </a:rPr>
              <a:t>的变动、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   </a:t>
            </a:r>
            <a:r>
              <a:rPr lang="zh-CN" altLang="zh-CN" sz="2000" dirty="0" smtClean="0">
                <a:latin typeface="+mn-ea"/>
                <a:sym typeface="+mn-ea"/>
              </a:rPr>
              <a:t>的升降和人类活动。</a:t>
            </a:r>
            <a:endParaRPr lang="zh-CN" altLang="zh-CN" sz="2000" dirty="0" smtClean="0">
              <a:latin typeface="+mn-ea"/>
              <a:sym typeface="+mn-ea"/>
            </a:endParaRPr>
          </a:p>
        </p:txBody>
      </p:sp>
      <p:sp>
        <p:nvSpPr>
          <p:cNvPr id="4110" name="TextBox 5"/>
          <p:cNvSpPr txBox="1"/>
          <p:nvPr/>
        </p:nvSpPr>
        <p:spPr>
          <a:xfrm>
            <a:off x="73978" y="-317"/>
            <a:ext cx="34004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考点七：海陆的变迁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4230588" y="807509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地壳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6248618" y="761154"/>
            <a:ext cx="156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海平面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360" y="1314450"/>
            <a:ext cx="27616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dirty="0" smtClean="0">
                <a:latin typeface="+mn-ea"/>
                <a:sym typeface="+mn-ea"/>
              </a:rPr>
              <a:t>2</a:t>
            </a:r>
            <a:r>
              <a:rPr lang="zh-CN" altLang="en-US" sz="2000" dirty="0" smtClean="0">
                <a:latin typeface="+mn-ea"/>
                <a:sym typeface="+mn-ea"/>
              </a:rPr>
              <a:t>、</a:t>
            </a:r>
            <a:r>
              <a:rPr lang="zh-CN" altLang="zh-CN" sz="2000" dirty="0" smtClean="0">
                <a:latin typeface="+mn-ea"/>
                <a:sym typeface="+mn-ea"/>
              </a:rPr>
              <a:t>大陆漂移说</a:t>
            </a:r>
            <a:r>
              <a:rPr lang="en-US" altLang="zh-CN" sz="2000" b="1" dirty="0" smtClean="0">
                <a:latin typeface="+mn-ea"/>
                <a:sym typeface="+mn-ea"/>
              </a:rPr>
              <a:t>P39-40</a:t>
            </a:r>
            <a:endParaRPr lang="en-US" altLang="zh-CN" sz="2000" b="1" dirty="0" smtClean="0">
              <a:latin typeface="+mn-ea"/>
              <a:sym typeface="+mn-ea"/>
            </a:endParaRPr>
          </a:p>
        </p:txBody>
      </p:sp>
      <p:sp>
        <p:nvSpPr>
          <p:cNvPr id="12290" name="TextBox 21"/>
          <p:cNvSpPr txBox="1"/>
          <p:nvPr/>
        </p:nvSpPr>
        <p:spPr>
          <a:xfrm>
            <a:off x="714375" y="1859598"/>
            <a:ext cx="24050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）提出者：魏格纳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TextBox 26"/>
          <p:cNvSpPr txBox="1"/>
          <p:nvPr/>
        </p:nvSpPr>
        <p:spPr>
          <a:xfrm>
            <a:off x="704850" y="2341880"/>
            <a:ext cx="1928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）学说内容：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TextBox 27"/>
          <p:cNvSpPr txBox="1"/>
          <p:nvPr/>
        </p:nvSpPr>
        <p:spPr>
          <a:xfrm>
            <a:off x="704850" y="2874010"/>
            <a:ext cx="426402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）相关证据及可以解释的地理现象：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6" name="TextBox 27"/>
          <p:cNvSpPr txBox="1"/>
          <p:nvPr/>
        </p:nvSpPr>
        <p:spPr>
          <a:xfrm>
            <a:off x="340043" y="3158490"/>
            <a:ext cx="6207760" cy="23069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①大西洋两岸的非洲大陆和南美大陆大陆轮廓基本吻合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②两块大陆古老地层相似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③两块大陆生物相似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④南极地区的煤层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93" name="Picture 8" descr="p40-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825" y="1457643"/>
            <a:ext cx="2252663" cy="1165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Picture 9" descr="p40-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3013" y="1460818"/>
            <a:ext cx="225425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7" descr="p40-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4763" y="1460818"/>
            <a:ext cx="2252662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9FFFD"/>
              </a:clrFrom>
              <a:clrTo>
                <a:srgbClr val="F9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3690" y="3827780"/>
            <a:ext cx="2012950" cy="2757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8" name="Picture 13" descr="p40-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6640" y="3244215"/>
            <a:ext cx="3218180" cy="2762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Picture 12" descr="p40-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335" y="2710180"/>
            <a:ext cx="2540000" cy="2385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290" grpId="0"/>
      <p:bldP spid="12291" grpId="0"/>
      <p:bldP spid="12292" grpId="0"/>
      <p:bldP spid="1229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7020" y="0"/>
            <a:ext cx="380047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  <a:sym typeface="+mn-ea"/>
              </a:rPr>
              <a:t>3</a:t>
            </a:r>
            <a:r>
              <a:rPr lang="zh-CN" altLang="en-US" sz="2800" b="1" dirty="0" smtClean="0">
                <a:latin typeface="+mn-ea"/>
                <a:sym typeface="+mn-ea"/>
              </a:rPr>
              <a:t>、</a:t>
            </a:r>
            <a:r>
              <a:rPr lang="zh-CN" altLang="zh-CN" sz="2800" b="1" dirty="0" smtClean="0">
                <a:latin typeface="+mn-ea"/>
                <a:sym typeface="+mn-ea"/>
              </a:rPr>
              <a:t>板块的运动</a:t>
            </a:r>
            <a:r>
              <a:rPr lang="en-US" altLang="zh-CN" sz="2800" b="1" dirty="0" smtClean="0">
                <a:latin typeface="+mn-ea"/>
                <a:sym typeface="+mn-ea"/>
              </a:rPr>
              <a:t>P41-44</a:t>
            </a:r>
            <a:endParaRPr lang="en-US" altLang="zh-CN" sz="2800" b="1" dirty="0" smtClean="0"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020" y="927100"/>
            <a:ext cx="643128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sym typeface="+mn-ea"/>
              </a:rPr>
              <a:t>(1)(</a:t>
            </a:r>
            <a:r>
              <a:rPr lang="zh-CN" altLang="zh-CN" sz="2000" dirty="0" smtClean="0">
                <a:latin typeface="+mn-ea"/>
                <a:sym typeface="+mn-ea"/>
              </a:rPr>
              <a:t>图如</a:t>
            </a:r>
            <a:r>
              <a:rPr lang="en-US" altLang="zh-CN" sz="2000" dirty="0" smtClean="0">
                <a:latin typeface="+mn-ea"/>
                <a:sym typeface="+mn-ea"/>
              </a:rPr>
              <a:t>)</a:t>
            </a:r>
            <a:r>
              <a:rPr lang="zh-CN" altLang="zh-CN" sz="2000" dirty="0" smtClean="0">
                <a:latin typeface="+mn-ea"/>
                <a:sym typeface="+mn-ea"/>
              </a:rPr>
              <a:t>地球岩石圈可分为</a:t>
            </a:r>
            <a:r>
              <a:rPr lang="zh-CN" altLang="zh-CN" sz="2000" b="1" u="sng" dirty="0" smtClean="0">
                <a:latin typeface="+mn-ea"/>
                <a:sym typeface="+mn-ea"/>
              </a:rPr>
              <a:t>六大板块和若干小板块</a:t>
            </a:r>
            <a:r>
              <a:rPr lang="zh-CN" altLang="zh-CN" sz="2000" dirty="0" smtClean="0">
                <a:latin typeface="+mn-ea"/>
                <a:sym typeface="+mn-ea"/>
              </a:rPr>
              <a:t>，六大板块分别是</a:t>
            </a:r>
            <a:r>
              <a:rPr lang="en-US" altLang="zh-CN" sz="2000" b="1" dirty="0" smtClean="0">
                <a:latin typeface="+mn-ea"/>
                <a:sym typeface="+mn-ea"/>
              </a:rPr>
              <a:t>A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板块、</a:t>
            </a:r>
            <a:r>
              <a:rPr lang="en-US" altLang="zh-CN" sz="2000" b="1" dirty="0" smtClean="0">
                <a:latin typeface="+mn-ea"/>
                <a:sym typeface="+mn-ea"/>
              </a:rPr>
              <a:t>B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板块、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                   </a:t>
            </a:r>
            <a:r>
              <a:rPr lang="en-US" altLang="zh-CN" sz="2000" b="1" dirty="0" smtClean="0">
                <a:latin typeface="+mn-ea"/>
                <a:sym typeface="+mn-ea"/>
              </a:rPr>
              <a:t>C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板块、</a:t>
            </a:r>
            <a:r>
              <a:rPr lang="en-US" altLang="zh-CN" sz="2000" b="1" dirty="0" smtClean="0">
                <a:latin typeface="+mn-ea"/>
                <a:sym typeface="+mn-ea"/>
              </a:rPr>
              <a:t>D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板块、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                   </a:t>
            </a:r>
            <a:r>
              <a:rPr lang="en-US" altLang="zh-CN" sz="2000" b="1" dirty="0" smtClean="0">
                <a:latin typeface="+mn-ea"/>
                <a:sym typeface="+mn-ea"/>
              </a:rPr>
              <a:t>E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板块、</a:t>
            </a:r>
            <a:r>
              <a:rPr lang="en-US" altLang="zh-CN" sz="2000" b="1" dirty="0" smtClean="0">
                <a:latin typeface="+mn-ea"/>
                <a:sym typeface="+mn-ea"/>
              </a:rPr>
              <a:t>F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            </a:t>
            </a:r>
            <a:r>
              <a:rPr lang="zh-CN" altLang="zh-CN" sz="2000" dirty="0" smtClean="0">
                <a:latin typeface="+mn-ea"/>
                <a:sym typeface="+mn-ea"/>
              </a:rPr>
              <a:t>板块。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sym typeface="+mn-ea"/>
              </a:rPr>
              <a:t>(2)</a:t>
            </a:r>
            <a:r>
              <a:rPr lang="zh-CN" altLang="zh-CN" sz="2000" dirty="0" smtClean="0">
                <a:latin typeface="+mn-ea"/>
                <a:sym typeface="+mn-ea"/>
              </a:rPr>
              <a:t>板块在不断地运动着，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    有的张裂拉伸，常形成裂谷和海洋、海洋扩张</a:t>
            </a:r>
            <a:r>
              <a:rPr lang="en-US" altLang="zh-CN" sz="2000" b="1" dirty="0" smtClean="0">
                <a:latin typeface="+mn-ea"/>
                <a:sym typeface="+mn-ea"/>
              </a:rPr>
              <a:t>P43</a:t>
            </a:r>
            <a:r>
              <a:rPr lang="zh-CN" altLang="zh-CN" sz="2000" dirty="0" smtClean="0">
                <a:latin typeface="+mn-ea"/>
                <a:sym typeface="+mn-ea"/>
              </a:rPr>
              <a:t>；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    有的碰撞挤压，常形成山脉、海洋缩小</a:t>
            </a:r>
            <a:r>
              <a:rPr lang="en-US" altLang="zh-CN" sz="2000" b="1" dirty="0" smtClean="0">
                <a:latin typeface="+mn-ea"/>
                <a:sym typeface="+mn-ea"/>
              </a:rPr>
              <a:t>P43</a:t>
            </a:r>
            <a:r>
              <a:rPr lang="zh-CN" altLang="zh-CN" sz="2000" dirty="0" smtClean="0">
                <a:latin typeface="+mn-ea"/>
                <a:sym typeface="+mn-ea"/>
              </a:rPr>
              <a:t>。</a:t>
            </a:r>
            <a:endParaRPr lang="zh-CN" altLang="zh-CN" sz="2000" dirty="0" smtClean="0">
              <a:latin typeface="+mn-ea"/>
              <a:sym typeface="+mn-ea"/>
            </a:endParaRPr>
          </a:p>
        </p:txBody>
      </p:sp>
      <p:pic>
        <p:nvPicPr>
          <p:cNvPr id="1027" name="Picture 3" descr="DL1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18300" y="356870"/>
            <a:ext cx="5371465" cy="380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11"/>
          <p:cNvSpPr txBox="1"/>
          <p:nvPr/>
        </p:nvSpPr>
        <p:spPr>
          <a:xfrm>
            <a:off x="2305050" y="1457960"/>
            <a:ext cx="1561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亚欧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4532213" y="145012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非洲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4138" y="191367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南极洲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4532213" y="191367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美洲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2154138" y="2389294"/>
            <a:ext cx="14177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太平洋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4443948" y="238865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印度洋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-45720" y="4307205"/>
            <a:ext cx="139160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sz="2000" dirty="0" smtClean="0">
                <a:latin typeface="+mn-ea"/>
              </a:rPr>
              <a:t>   (3)</a:t>
            </a:r>
            <a:r>
              <a:rPr lang="zh-CN" altLang="zh-CN" sz="2000" dirty="0" smtClean="0">
                <a:latin typeface="+mn-ea"/>
              </a:rPr>
              <a:t>板块内部地壳比较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u="sng" dirty="0" smtClean="0">
                <a:latin typeface="+mn-ea"/>
              </a:rPr>
              <a:t>           </a:t>
            </a:r>
            <a:r>
              <a:rPr lang="zh-CN" altLang="zh-CN" sz="2000" dirty="0" smtClean="0">
                <a:latin typeface="+mn-ea"/>
              </a:rPr>
              <a:t>；板块与板块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u="sng" dirty="0" smtClean="0">
                <a:latin typeface="+mn-ea"/>
              </a:rPr>
              <a:t>             </a:t>
            </a:r>
            <a:r>
              <a:rPr lang="zh-CN" altLang="zh-CN" sz="2000" dirty="0" smtClean="0">
                <a:latin typeface="+mn-ea"/>
              </a:rPr>
              <a:t>的地带，地壳比较活跃</a:t>
            </a:r>
            <a:r>
              <a:rPr lang="en-US" altLang="zh-CN" sz="2000" b="1" dirty="0" smtClean="0">
                <a:latin typeface="+mn-ea"/>
              </a:rPr>
              <a:t>P41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zh-CN" sz="2000" b="1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 dirty="0" smtClean="0">
                <a:latin typeface="+mn-ea"/>
              </a:rPr>
              <a:t>   (4)</a:t>
            </a:r>
            <a:r>
              <a:rPr lang="zh-CN" altLang="zh-CN" sz="2000" dirty="0" smtClean="0">
                <a:latin typeface="+mn-ea"/>
              </a:rPr>
              <a:t>全球两大火山地震带：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u="sng" dirty="0" smtClean="0">
                <a:latin typeface="+mn-ea"/>
              </a:rPr>
              <a:t>                       </a:t>
            </a:r>
            <a:r>
              <a:rPr lang="zh-CN" altLang="zh-CN" sz="2000" dirty="0" smtClean="0">
                <a:latin typeface="+mn-ea"/>
              </a:rPr>
              <a:t>地带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zh-CN" sz="2000" dirty="0" smtClean="0">
                <a:latin typeface="+mn-ea"/>
              </a:rPr>
              <a:t>位于太平洋板块、美洲板块、印度洋板块和亚欧板块  交界处</a:t>
            </a:r>
            <a:r>
              <a:rPr lang="en-US" altLang="zh-CN" sz="2000" dirty="0" smtClean="0">
                <a:latin typeface="+mn-ea"/>
              </a:rPr>
              <a:t>)       </a:t>
            </a:r>
            <a:r>
              <a:rPr lang="zh-CN" altLang="zh-CN" sz="2000" dirty="0" smtClean="0">
                <a:latin typeface="+mn-ea"/>
              </a:rPr>
              <a:t>和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u="sng" dirty="0" smtClean="0">
                <a:latin typeface="+mn-ea"/>
              </a:rPr>
              <a:t>                 </a:t>
            </a:r>
            <a:r>
              <a:rPr lang="en-US" altLang="zh-CN" sz="2000" dirty="0" smtClean="0">
                <a:latin typeface="+mn-ea"/>
              </a:rPr>
              <a:t>—</a:t>
            </a:r>
            <a:r>
              <a:rPr lang="zh-CN" altLang="zh-CN" sz="2000" dirty="0" smtClean="0">
                <a:latin typeface="+mn-ea"/>
              </a:rPr>
              <a:t>喜马拉雅地带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zh-CN" sz="2000" dirty="0" smtClean="0">
                <a:latin typeface="+mn-ea"/>
              </a:rPr>
              <a:t>位于亚欧板块、印度洋板块和非洲板块交界处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en-US" altLang="zh-CN" sz="2000" b="1" dirty="0" smtClean="0">
                <a:latin typeface="+mn-ea"/>
              </a:rPr>
              <a:t>P43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zh-CN" sz="2000" b="1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 dirty="0" smtClean="0">
                <a:latin typeface="+mn-ea"/>
              </a:rPr>
              <a:t>   (5)</a:t>
            </a:r>
            <a:r>
              <a:rPr lang="zh-CN" altLang="zh-CN" sz="2000" dirty="0" smtClean="0">
                <a:latin typeface="+mn-ea"/>
              </a:rPr>
              <a:t>全球两大山系：阿尔卑斯</a:t>
            </a:r>
            <a:r>
              <a:rPr lang="en-US" altLang="zh-CN" sz="2000" b="1" dirty="0" smtClean="0">
                <a:latin typeface="+mn-ea"/>
              </a:rPr>
              <a:t>—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u="sng" dirty="0" smtClean="0">
                <a:latin typeface="+mn-ea"/>
              </a:rPr>
              <a:t>                    </a:t>
            </a:r>
            <a:r>
              <a:rPr lang="zh-CN" altLang="zh-CN" sz="2000" dirty="0" smtClean="0">
                <a:latin typeface="+mn-ea"/>
              </a:rPr>
              <a:t>山系和</a:t>
            </a:r>
            <a:r>
              <a:rPr lang="en-US" altLang="zh-CN" sz="2000" u="sng" dirty="0" smtClean="0">
                <a:latin typeface="+mn-ea"/>
              </a:rPr>
              <a:t>                   </a:t>
            </a:r>
            <a:r>
              <a:rPr lang="zh-CN" altLang="zh-CN" sz="2000" dirty="0" smtClean="0">
                <a:latin typeface="+mn-ea"/>
              </a:rPr>
              <a:t>山系</a:t>
            </a:r>
            <a:r>
              <a:rPr lang="en-US" altLang="zh-CN" sz="2000" b="1" dirty="0" smtClean="0">
                <a:latin typeface="+mn-ea"/>
                <a:sym typeface="+mn-ea"/>
              </a:rPr>
              <a:t>P42-43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zh-CN" sz="2000" b="1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endParaRPr lang="zh-CN" altLang="zh-CN" sz="2000" b="1" dirty="0" smtClean="0"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2775803" y="4279689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稳定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5284688" y="427524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交界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465038" y="493310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地中海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3866415" y="520107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喜马拉雅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6005095" y="520107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科迪勒拉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3444140" y="4587664"/>
            <a:ext cx="156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rgbClr val="EE7351"/>
                </a:solidFill>
                <a:latin typeface="+mn-ea"/>
              </a:rPr>
              <a:t>环太平洋</a:t>
            </a:r>
            <a:endParaRPr lang="zh-CN" altLang="en-US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6" grpId="0"/>
      <p:bldP spid="7" grpId="0"/>
      <p:bldP spid="8" grpId="0"/>
      <p:bldP spid="9" grpId="0"/>
      <p:bldP spid="4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635" y="219710"/>
            <a:ext cx="113950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sz="2400" b="1" dirty="0" smtClean="0">
                <a:latin typeface="+mn-ea"/>
                <a:sym typeface="+mn-ea"/>
              </a:rPr>
              <a:t>1.P42</a:t>
            </a:r>
            <a:r>
              <a:rPr lang="zh-CN" altLang="zh-CN" sz="2400" dirty="0" smtClean="0">
                <a:latin typeface="+mn-ea"/>
                <a:sym typeface="+mn-ea"/>
              </a:rPr>
              <a:t>印度半岛、阿拉伯半岛在亚洲、</a:t>
            </a:r>
            <a:r>
              <a:rPr lang="zh-CN" altLang="zh-CN" sz="2400" dirty="0" smtClean="0">
                <a:latin typeface="+mn-ea"/>
                <a:sym typeface="+mn-ea"/>
              </a:rPr>
              <a:t>澳大利亚在大洋洲</a:t>
            </a:r>
            <a:r>
              <a:rPr lang="zh-CN" altLang="zh-CN" sz="2400" dirty="0" smtClean="0">
                <a:latin typeface="+mn-ea"/>
                <a:sym typeface="+mn-ea"/>
              </a:rPr>
              <a:t>，它们却属于印度洋板块。</a:t>
            </a:r>
            <a:endParaRPr lang="zh-CN" altLang="zh-CN" sz="2400" b="1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 dirty="0" smtClean="0">
                <a:latin typeface="+mn-ea"/>
                <a:sym typeface="+mn-ea"/>
              </a:rPr>
              <a:t>2.</a:t>
            </a:r>
            <a:r>
              <a:rPr lang="zh-CN" altLang="zh-CN" sz="2400" dirty="0" smtClean="0">
                <a:latin typeface="+mn-ea"/>
                <a:sym typeface="+mn-ea"/>
              </a:rPr>
              <a:t>安第斯山脉是由美洲板块与南极洲板块碰撞挤压形成的。</a:t>
            </a:r>
            <a:endParaRPr lang="zh-CN" altLang="zh-CN" sz="2400" dirty="0" smtClean="0">
              <a:latin typeface="+mn-ea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4200" y="1173480"/>
          <a:ext cx="10989310" cy="2315210"/>
        </p:xfrm>
        <a:graphic>
          <a:graphicData uri="http://schemas.openxmlformats.org/drawingml/2006/table">
            <a:tbl>
              <a:tblPr/>
              <a:tblGrid>
                <a:gridCol w="5521325"/>
                <a:gridCol w="5467985"/>
              </a:tblGrid>
              <a:tr h="4572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地理现象</a:t>
                      </a:r>
                      <a:endParaRPr lang="zh-CN" sz="20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原因</a:t>
                      </a:r>
                      <a:endParaRPr lang="zh-CN" sz="20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红海</a:t>
                      </a:r>
                      <a:r>
                        <a:rPr lang="en-US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(</a:t>
                      </a: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东非大裂谷</a:t>
                      </a:r>
                      <a:r>
                        <a:rPr lang="en-US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)</a:t>
                      </a: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不断扩张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印度洋板块和非洲板块发生张裂运动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地中海不断缩小</a:t>
                      </a:r>
                      <a:r>
                        <a:rPr lang="zh-CN" sz="2000" b="0" kern="10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阿尔卑斯山脉的形成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亚欧板块与非洲板块碰撞挤压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喜马拉雅山脉不断抬升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 panose="02020603050405020304"/>
                        </a:rPr>
                        <a:t>亚欧板块与印度洋板块碰撞挤压</a:t>
                      </a:r>
                      <a:endParaRPr lang="zh-CN" sz="2000" b="0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世界上的火山、地震集中分布在板块交界处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板块交界处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0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地壳比较活跃</a:t>
                      </a:r>
                      <a:endParaRPr lang="zh-CN" sz="20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85" y="3671570"/>
            <a:ext cx="4941570" cy="3186430"/>
          </a:xfrm>
          <a:prstGeom prst="rect">
            <a:avLst/>
          </a:prstGeom>
        </p:spPr>
      </p:pic>
      <p:pic>
        <p:nvPicPr>
          <p:cNvPr id="1331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3614420"/>
            <a:ext cx="4706620" cy="3300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47010" y="2297430"/>
            <a:ext cx="6123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7200"/>
              <a:t>天 气 与 气 候</a:t>
            </a:r>
            <a:endParaRPr lang="zh-CN" altLang="zh-CN" sz="7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10" name="TextBox 5"/>
          <p:cNvSpPr txBox="1"/>
          <p:nvPr/>
        </p:nvSpPr>
        <p:spPr>
          <a:xfrm>
            <a:off x="195263" y="-317"/>
            <a:ext cx="34004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考点八：多变的天气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4318" y="1199359"/>
          <a:ext cx="10972801" cy="2006600"/>
        </p:xfrm>
        <a:graphic>
          <a:graphicData uri="http://schemas.openxmlformats.org/drawingml/2006/table">
            <a:tbl>
              <a:tblPr/>
              <a:tblGrid>
                <a:gridCol w="1943102"/>
                <a:gridCol w="4381223"/>
                <a:gridCol w="4648476"/>
              </a:tblGrid>
              <a:tr h="543716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特点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一个地区</a:t>
                      </a:r>
                      <a:r>
                        <a:rPr lang="zh-CN" altLang="zh-CN" sz="24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短时间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里的大气状况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时刻在变化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一个地区</a:t>
                      </a:r>
                      <a:r>
                        <a:rPr lang="zh-CN" altLang="zh-CN" sz="2400" kern="120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多年的天气平均</a:t>
                      </a: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状况</a:t>
                      </a:r>
                      <a:r>
                        <a:rPr lang="en-US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一般变化不大</a:t>
                      </a:r>
                      <a:r>
                        <a:rPr lang="en-US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常用描述词语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阴晴、风雨、冷热等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全年严寒、终年炎热、四季分明、长冬无夏等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75" name="TextBox 4"/>
          <p:cNvSpPr txBox="1"/>
          <p:nvPr/>
        </p:nvSpPr>
        <p:spPr>
          <a:xfrm>
            <a:off x="394970" y="521970"/>
            <a:ext cx="4256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、天气与气候的区别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P47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" name="Text Box 5"/>
          <p:cNvSpPr txBox="1"/>
          <p:nvPr/>
        </p:nvSpPr>
        <p:spPr>
          <a:xfrm>
            <a:off x="3898265" y="119951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天气</a:t>
            </a:r>
            <a:endParaRPr lang="zh-CN" altLang="en-US" sz="2800" b="1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97265" y="1199515"/>
            <a:ext cx="9575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气候</a:t>
            </a:r>
            <a:endParaRPr lang="zh-CN" altLang="en-US" sz="2800" b="1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88" name="TextBox 3"/>
          <p:cNvSpPr txBox="1"/>
          <p:nvPr/>
        </p:nvSpPr>
        <p:spPr>
          <a:xfrm>
            <a:off x="361950" y="242570"/>
            <a:ext cx="21507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、天气预报</a:t>
            </a:r>
            <a:endParaRPr lang="zh-CN" altLang="en-US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275" y="907415"/>
            <a:ext cx="954786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dirty="0" smtClean="0">
                <a:latin typeface="+mn-ea"/>
                <a:sym typeface="+mn-ea"/>
              </a:rPr>
              <a:t>(1)</a:t>
            </a:r>
            <a:r>
              <a:rPr lang="zh-CN" altLang="zh-CN" sz="2000" dirty="0" smtClean="0">
                <a:latin typeface="+mn-ea"/>
                <a:sym typeface="+mn-ea"/>
              </a:rPr>
              <a:t>卫星云图</a:t>
            </a:r>
            <a:r>
              <a:rPr lang="en-US" altLang="zh-CN" sz="2000" b="1" dirty="0" smtClean="0">
                <a:latin typeface="+mn-ea"/>
                <a:sym typeface="+mn-ea"/>
              </a:rPr>
              <a:t>P49</a:t>
            </a:r>
            <a:r>
              <a:rPr lang="zh-CN" altLang="zh-CN" sz="2000" dirty="0" smtClean="0">
                <a:latin typeface="+mn-ea"/>
                <a:sym typeface="+mn-ea"/>
              </a:rPr>
              <a:t>：在卫星云图上，绿色表示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</a:t>
            </a:r>
            <a:r>
              <a:rPr lang="zh-CN" altLang="zh-CN" sz="2000" dirty="0" smtClean="0">
                <a:latin typeface="+mn-ea"/>
                <a:sym typeface="+mn-ea"/>
              </a:rPr>
              <a:t>，蓝色表示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</a:t>
            </a:r>
            <a:r>
              <a:rPr lang="zh-CN" altLang="zh-CN" sz="2000" dirty="0" smtClean="0">
                <a:latin typeface="+mn-ea"/>
                <a:sym typeface="+mn-ea"/>
              </a:rPr>
              <a:t>，白色表示云区，</a:t>
            </a:r>
            <a:endParaRPr lang="zh-CN" altLang="zh-CN" sz="2000" dirty="0" smtClean="0">
              <a:latin typeface="+mn-ea"/>
              <a:sym typeface="+mn-ea"/>
            </a:endParaRPr>
          </a:p>
          <a:p>
            <a:endParaRPr lang="zh-CN" altLang="zh-CN" sz="2000" dirty="0" smtClean="0">
              <a:latin typeface="+mn-ea"/>
              <a:sym typeface="+mn-ea"/>
            </a:endParaRPr>
          </a:p>
          <a:p>
            <a:r>
              <a:rPr lang="zh-CN" altLang="zh-CN" sz="2000" dirty="0" smtClean="0">
                <a:latin typeface="+mn-ea"/>
                <a:sym typeface="+mn-ea"/>
              </a:rPr>
              <a:t>云的颜色越白，表示云层越厚，云层厚的地方一般是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u="sng" dirty="0" smtClean="0">
                <a:latin typeface="+mn-ea"/>
                <a:sym typeface="+mn-ea"/>
              </a:rPr>
              <a:t>       </a:t>
            </a:r>
            <a:r>
              <a:rPr lang="zh-CN" altLang="zh-CN" sz="2000" dirty="0" smtClean="0">
                <a:latin typeface="+mn-ea"/>
                <a:sym typeface="+mn-ea"/>
              </a:rPr>
              <a:t>区</a:t>
            </a:r>
            <a:endParaRPr lang="zh-CN" altLang="zh-CN" sz="2000" dirty="0" smtClean="0">
              <a:latin typeface="+mn-ea"/>
              <a:sym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738713" y="83926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陆地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7696742" y="839269"/>
            <a:ext cx="2434675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海洋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6782342" y="1399975"/>
            <a:ext cx="2434675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阴雨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275" y="2507615"/>
            <a:ext cx="57810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sym typeface="+mn-ea"/>
              </a:rPr>
              <a:t>(2)</a:t>
            </a:r>
            <a:r>
              <a:rPr lang="zh-CN" altLang="zh-CN" sz="2000" dirty="0" smtClean="0">
                <a:latin typeface="+mn-ea"/>
                <a:sym typeface="+mn-ea"/>
              </a:rPr>
              <a:t>风向和风力</a:t>
            </a:r>
            <a:r>
              <a:rPr lang="en-US" altLang="zh-CN" sz="2000" b="1" dirty="0" smtClean="0">
                <a:latin typeface="+mn-ea"/>
                <a:sym typeface="+mn-ea"/>
              </a:rPr>
              <a:t>P48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风向指风的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来向</a:t>
            </a:r>
            <a:r>
              <a:rPr lang="zh-CN" altLang="zh-CN" sz="2000" dirty="0" smtClean="0">
                <a:latin typeface="+mn-ea"/>
                <a:sym typeface="+mn-ea"/>
              </a:rPr>
              <a:t>，</a:t>
            </a:r>
            <a:endParaRPr lang="zh-CN" altLang="zh-CN" sz="2000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  <a:sym typeface="+mn-ea"/>
              </a:rPr>
              <a:t>风力是风强弱的级别，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级数越大，风力越强</a:t>
            </a:r>
            <a:r>
              <a:rPr lang="zh-CN" altLang="zh-CN" sz="2000" dirty="0" smtClean="0">
                <a:latin typeface="+mn-ea"/>
                <a:sym typeface="+mn-ea"/>
              </a:rPr>
              <a:t>。</a:t>
            </a:r>
            <a:endParaRPr lang="zh-CN" altLang="zh-CN" sz="2000" dirty="0" smtClean="0">
              <a:latin typeface="+mn-ea"/>
              <a:sym typeface="+mn-ea"/>
            </a:endParaRPr>
          </a:p>
        </p:txBody>
      </p:sp>
      <p:pic>
        <p:nvPicPr>
          <p:cNvPr id="26627" name="Picture 3" descr="C:\Users\Administrator\Desktop\2020版地理《中考状元》（人教版）课件制作材料\DL20-19.TIF"/>
          <p:cNvPicPr>
            <a:picLocks noChangeAspect="1" noChangeArrowheads="1"/>
          </p:cNvPicPr>
          <p:nvPr/>
        </p:nvPicPr>
        <p:blipFill>
          <a:blip r:embed="rId1" r:link="rId2" cstate="print"/>
          <a:srcRect/>
          <a:stretch>
            <a:fillRect/>
          </a:stretch>
        </p:blipFill>
        <p:spPr bwMode="auto">
          <a:xfrm>
            <a:off x="7412990" y="2425065"/>
            <a:ext cx="3921760" cy="3948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3"/>
          <p:cNvSpPr txBox="1"/>
          <p:nvPr/>
        </p:nvSpPr>
        <p:spPr>
          <a:xfrm>
            <a:off x="201930" y="357505"/>
            <a:ext cx="11618595" cy="599948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dirty="0" smtClean="0">
                <a:latin typeface="+mn-ea"/>
              </a:rPr>
              <a:t>(3)</a:t>
            </a:r>
            <a:r>
              <a:rPr lang="zh-CN" altLang="zh-CN" sz="2400" dirty="0" smtClean="0">
                <a:latin typeface="+mn-ea"/>
              </a:rPr>
              <a:t>常用天气符号</a:t>
            </a:r>
            <a:r>
              <a:rPr lang="en-US" altLang="zh-CN" sz="2400" dirty="0" smtClean="0">
                <a:latin typeface="+mn-ea"/>
              </a:rPr>
              <a:t>P49</a:t>
            </a:r>
            <a:r>
              <a:rPr lang="en-US" altLang="zh-CN" sz="2400" dirty="0" smtClean="0">
                <a:latin typeface="+mn-ea"/>
              </a:rPr>
              <a:t> 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 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zh-CN" sz="2400" dirty="0" smtClean="0">
                <a:latin typeface="+mn-ea"/>
              </a:rPr>
              <a:t>  晴　　</a:t>
            </a: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zh-CN" sz="2400" dirty="0" smtClean="0">
                <a:latin typeface="+mn-ea"/>
              </a:rPr>
              <a:t>多云　　</a:t>
            </a:r>
            <a:r>
              <a:rPr lang="en-US" altLang="zh-CN" sz="2400" b="1" dirty="0" smtClean="0">
                <a:latin typeface="+mn-ea"/>
              </a:rPr>
              <a:t>           </a:t>
            </a:r>
            <a:r>
              <a:rPr lang="zh-CN" altLang="zh-CN" sz="2400" dirty="0" smtClean="0">
                <a:latin typeface="+mn-ea"/>
              </a:rPr>
              <a:t>阴　　</a:t>
            </a:r>
            <a:r>
              <a:rPr lang="en-US" altLang="zh-CN" sz="2400" b="1" dirty="0" smtClean="0">
                <a:latin typeface="+mn-ea"/>
              </a:rPr>
              <a:t>      </a:t>
            </a:r>
            <a:r>
              <a:rPr lang="zh-CN" altLang="zh-CN" sz="2400" dirty="0" smtClean="0">
                <a:latin typeface="+mn-ea"/>
              </a:rPr>
              <a:t>小雨　</a:t>
            </a:r>
            <a:r>
              <a:rPr lang="en-US" altLang="zh-CN" sz="2400" b="1" dirty="0" smtClean="0">
                <a:latin typeface="+mn-ea"/>
              </a:rPr>
              <a:t>           </a:t>
            </a:r>
            <a:r>
              <a:rPr lang="zh-CN" altLang="zh-CN" sz="2400" dirty="0" smtClean="0">
                <a:latin typeface="+mn-ea"/>
              </a:rPr>
              <a:t>中雨　　</a:t>
            </a:r>
            <a:r>
              <a:rPr lang="en-US" altLang="zh-CN" sz="2400" b="1" dirty="0" smtClean="0">
                <a:latin typeface="+mn-ea"/>
              </a:rPr>
              <a:t>      </a:t>
            </a:r>
            <a:r>
              <a:rPr lang="zh-CN" altLang="zh-CN" sz="2400" dirty="0" smtClean="0">
                <a:latin typeface="+mn-ea"/>
              </a:rPr>
              <a:t>大雨　　</a:t>
            </a:r>
            <a:r>
              <a:rPr lang="en-US" altLang="zh-CN" sz="2400" b="1" dirty="0" smtClean="0">
                <a:latin typeface="+mn-ea"/>
              </a:rPr>
              <a:t>     </a:t>
            </a:r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 smtClean="0">
              <a:latin typeface="+mn-ea"/>
            </a:endParaRPr>
          </a:p>
          <a:p>
            <a:r>
              <a:rPr lang="zh-CN" altLang="zh-CN" sz="2400" dirty="0" smtClean="0">
                <a:latin typeface="+mn-ea"/>
              </a:rPr>
              <a:t>暴雨</a:t>
            </a:r>
            <a:r>
              <a:rPr lang="en-US" altLang="zh-CN" sz="2400" b="1" dirty="0" smtClean="0">
                <a:latin typeface="+mn-ea"/>
              </a:rPr>
              <a:t>       </a:t>
            </a:r>
            <a:r>
              <a:rPr lang="en-US" altLang="zh-CN" sz="2400" u="sng" dirty="0" smtClean="0">
                <a:latin typeface="+mn-ea"/>
              </a:rPr>
              <a:t> 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zh-CN" sz="2400" dirty="0" smtClean="0">
                <a:latin typeface="+mn-ea"/>
              </a:rPr>
              <a:t>　</a:t>
            </a:r>
            <a:r>
              <a:rPr lang="en-US" altLang="zh-CN" sz="2400" dirty="0" smtClean="0">
                <a:latin typeface="+mn-ea"/>
              </a:rPr>
              <a:t>    </a:t>
            </a:r>
            <a:r>
              <a:rPr lang="zh-CN" altLang="zh-CN" sz="2400" dirty="0" smtClean="0">
                <a:latin typeface="+mn-ea"/>
              </a:rPr>
              <a:t>雷阵雨　</a:t>
            </a:r>
            <a:r>
              <a:rPr lang="en-US" altLang="zh-CN" sz="2400" dirty="0" smtClean="0">
                <a:latin typeface="+mn-ea"/>
              </a:rPr>
              <a:t>    </a:t>
            </a:r>
            <a:r>
              <a:rPr lang="zh-CN" altLang="zh-CN" sz="2400" dirty="0" smtClean="0">
                <a:latin typeface="+mn-ea"/>
              </a:rPr>
              <a:t>雨夹雪　　小雪　　</a:t>
            </a:r>
            <a:r>
              <a:rPr lang="en-US" altLang="zh-CN" sz="2400" dirty="0" smtClean="0">
                <a:latin typeface="+mn-ea"/>
              </a:rPr>
              <a:t>  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zh-CN" sz="2400" dirty="0" smtClean="0">
                <a:latin typeface="+mn-ea"/>
              </a:rPr>
              <a:t>中雪　　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zh-CN" sz="2400" dirty="0" smtClean="0">
                <a:latin typeface="+mn-ea"/>
              </a:rPr>
              <a:t>大雪　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 .</a:t>
            </a:r>
            <a:r>
              <a:rPr lang="en-US" altLang="zh-CN" sz="2400" u="sng" dirty="0" smtClean="0">
                <a:latin typeface="+mn-ea"/>
              </a:rPr>
              <a:t>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 .</a:t>
            </a:r>
            <a:r>
              <a:rPr lang="en-US" altLang="zh-CN" sz="2400" u="sng" dirty="0" smtClean="0">
                <a:latin typeface="+mn-ea"/>
              </a:rPr>
              <a:t> 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2400" u="sng" dirty="0" smtClean="0">
              <a:latin typeface="+mn-ea"/>
            </a:endParaRPr>
          </a:p>
          <a:p>
            <a:endParaRPr lang="en-US" altLang="zh-CN" sz="2400" u="sng" dirty="0" smtClean="0">
              <a:latin typeface="+mn-ea"/>
            </a:endParaRPr>
          </a:p>
          <a:p>
            <a:endParaRPr lang="en-US" altLang="zh-CN" sz="2400" u="sng" dirty="0" smtClean="0">
              <a:latin typeface="+mn-ea"/>
            </a:endParaRPr>
          </a:p>
          <a:p>
            <a:endParaRPr lang="en-US" altLang="zh-CN" sz="2400" u="sng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.  </a:t>
            </a:r>
            <a:r>
              <a:rPr lang="en-US" altLang="zh-CN" sz="2400" u="sng" dirty="0" smtClean="0">
                <a:latin typeface="+mn-ea"/>
              </a:rPr>
              <a:t>   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400" u="sng" dirty="0" smtClean="0">
                <a:latin typeface="+mn-ea"/>
              </a:rPr>
              <a:t> 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zh-CN" sz="2400" u="sng" dirty="0" smtClean="0">
                <a:latin typeface="+mn-ea"/>
              </a:rPr>
              <a:t>           </a:t>
            </a:r>
            <a:r>
              <a:rPr lang="en-US" altLang="zh-CN" sz="2400" u="sng" dirty="0" smtClean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zh-CN" sz="2200" u="sng" dirty="0" smtClean="0">
                <a:solidFill>
                  <a:schemeClr val="bg1"/>
                </a:solidFill>
                <a:latin typeface="+mn-ea"/>
              </a:rPr>
              <a:t>   </a:t>
            </a:r>
            <a:endParaRPr lang="zh-CN" altLang="zh-CN" sz="2400" b="1" dirty="0"/>
          </a:p>
        </p:txBody>
      </p:sp>
      <p:pic>
        <p:nvPicPr>
          <p:cNvPr id="26645" name="Picture 21" descr="C:\Users\Administrator\Desktop\2020版地理《中考状元》（人教版）课件制作材料\DL20-1.TIF"/>
          <p:cNvPicPr>
            <a:picLocks noChangeAspect="1" noChangeArrowheads="1"/>
          </p:cNvPicPr>
          <p:nvPr/>
        </p:nvPicPr>
        <p:blipFill>
          <a:blip r:embed="rId1" r:link="rId2" cstate="print"/>
          <a:srcRect/>
          <a:stretch>
            <a:fillRect/>
          </a:stretch>
        </p:blipFill>
        <p:spPr bwMode="auto">
          <a:xfrm>
            <a:off x="116207" y="1148716"/>
            <a:ext cx="1161649" cy="1089049"/>
          </a:xfrm>
          <a:prstGeom prst="rect">
            <a:avLst/>
          </a:prstGeom>
          <a:noFill/>
        </p:spPr>
      </p:pic>
      <p:pic>
        <p:nvPicPr>
          <p:cNvPr id="26644" name="Picture 20" descr="C:\Users\Administrator\Desktop\2020版地理《中考状元》（人教版）课件制作材料\DL20-2.TIF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1341754" y="1013709"/>
            <a:ext cx="1600027" cy="1078279"/>
          </a:xfrm>
          <a:prstGeom prst="rect">
            <a:avLst/>
          </a:prstGeom>
          <a:noFill/>
        </p:spPr>
      </p:pic>
      <p:pic>
        <p:nvPicPr>
          <p:cNvPr id="26643" name="Picture 19" descr="C:\Users\Administrator\Desktop\2020版地理《中考状元》（人教版）课件制作材料\DL20-3.TIF"/>
          <p:cNvPicPr>
            <a:picLocks noChangeAspect="1" noChangeArrowheads="1"/>
          </p:cNvPicPr>
          <p:nvPr/>
        </p:nvPicPr>
        <p:blipFill>
          <a:blip r:embed="rId5" r:link="rId6" cstate="print"/>
          <a:srcRect/>
          <a:stretch>
            <a:fillRect/>
          </a:stretch>
        </p:blipFill>
        <p:spPr bwMode="auto">
          <a:xfrm>
            <a:off x="3199856" y="1270017"/>
            <a:ext cx="1653860" cy="807699"/>
          </a:xfrm>
          <a:prstGeom prst="rect">
            <a:avLst/>
          </a:prstGeom>
          <a:noFill/>
        </p:spPr>
      </p:pic>
      <p:pic>
        <p:nvPicPr>
          <p:cNvPr id="26642" name="Picture 18" descr="C:\Users\Administrator\Desktop\2020版地理《中考状元》（人教版）课件制作材料\DL20-4.TIF"/>
          <p:cNvPicPr>
            <a:picLocks noChangeAspect="1" noChangeArrowheads="1"/>
          </p:cNvPicPr>
          <p:nvPr/>
        </p:nvPicPr>
        <p:blipFill>
          <a:blip r:embed="rId7" r:link="rId8" cstate="print"/>
          <a:srcRect/>
          <a:stretch>
            <a:fillRect/>
          </a:stretch>
        </p:blipFill>
        <p:spPr bwMode="auto">
          <a:xfrm>
            <a:off x="4957319" y="1129665"/>
            <a:ext cx="1477791" cy="1098870"/>
          </a:xfrm>
          <a:prstGeom prst="rect">
            <a:avLst/>
          </a:prstGeom>
          <a:noFill/>
        </p:spPr>
      </p:pic>
      <p:pic>
        <p:nvPicPr>
          <p:cNvPr id="26641" name="Picture 17" descr="C:\Users\Administrator\Desktop\2020版地理《中考状元》（人教版）课件制作材料\DL20-5.TIF"/>
          <p:cNvPicPr>
            <a:picLocks noChangeAspect="1" noChangeArrowheads="1"/>
          </p:cNvPicPr>
          <p:nvPr/>
        </p:nvPicPr>
        <p:blipFill>
          <a:blip r:embed="rId9" r:link="rId10" cstate="print"/>
          <a:srcRect/>
          <a:stretch>
            <a:fillRect/>
          </a:stretch>
        </p:blipFill>
        <p:spPr bwMode="auto">
          <a:xfrm>
            <a:off x="6889811" y="1029238"/>
            <a:ext cx="1367093" cy="1246469"/>
          </a:xfrm>
          <a:prstGeom prst="rect">
            <a:avLst/>
          </a:prstGeom>
          <a:noFill/>
        </p:spPr>
      </p:pic>
      <p:pic>
        <p:nvPicPr>
          <p:cNvPr id="26640" name="Picture 16" descr="C:\Users\Administrator\Desktop\2020版地理《中考状元》（人教版）课件制作材料\DL20-6.TIF"/>
          <p:cNvPicPr>
            <a:picLocks noChangeAspect="1" noChangeArrowheads="1"/>
          </p:cNvPicPr>
          <p:nvPr/>
        </p:nvPicPr>
        <p:blipFill>
          <a:blip r:embed="rId11" r:link="rId12" cstate="print"/>
          <a:srcRect/>
          <a:stretch>
            <a:fillRect/>
          </a:stretch>
        </p:blipFill>
        <p:spPr bwMode="auto">
          <a:xfrm>
            <a:off x="8764552" y="1204595"/>
            <a:ext cx="1339150" cy="977217"/>
          </a:xfrm>
          <a:prstGeom prst="rect">
            <a:avLst/>
          </a:prstGeom>
          <a:noFill/>
        </p:spPr>
      </p:pic>
      <p:pic>
        <p:nvPicPr>
          <p:cNvPr id="26639" name="Picture 15" descr="C:\Users\Administrator\Desktop\2020版地理《中考状元》（人教版）课件制作材料\DL20-7.TIF"/>
          <p:cNvPicPr>
            <a:picLocks noChangeAspect="1" noChangeArrowheads="1"/>
          </p:cNvPicPr>
          <p:nvPr/>
        </p:nvPicPr>
        <p:blipFill>
          <a:blip r:embed="rId13" r:link="rId14" cstate="print"/>
          <a:srcRect/>
          <a:stretch>
            <a:fillRect/>
          </a:stretch>
        </p:blipFill>
        <p:spPr bwMode="auto">
          <a:xfrm>
            <a:off x="95097" y="2835336"/>
            <a:ext cx="1056990" cy="973544"/>
          </a:xfrm>
          <a:prstGeom prst="rect">
            <a:avLst/>
          </a:prstGeom>
          <a:noFill/>
        </p:spPr>
      </p:pic>
      <p:pic>
        <p:nvPicPr>
          <p:cNvPr id="26638" name="Picture 14" descr="C:\Users\Administrator\Desktop\2020版地理《中考状元》（人教版）课件制作材料\DL20-8.TIF"/>
          <p:cNvPicPr>
            <a:picLocks noChangeAspect="1" noChangeArrowheads="1"/>
          </p:cNvPicPr>
          <p:nvPr/>
        </p:nvPicPr>
        <p:blipFill>
          <a:blip r:embed="rId15" r:link="rId16" cstate="print"/>
          <a:srcRect/>
          <a:stretch>
            <a:fillRect/>
          </a:stretch>
        </p:blipFill>
        <p:spPr bwMode="auto">
          <a:xfrm>
            <a:off x="1341898" y="2931355"/>
            <a:ext cx="1080000" cy="877500"/>
          </a:xfrm>
          <a:prstGeom prst="rect">
            <a:avLst/>
          </a:prstGeom>
          <a:noFill/>
        </p:spPr>
      </p:pic>
      <p:pic>
        <p:nvPicPr>
          <p:cNvPr id="26637" name="Picture 13" descr="C:\Users\Administrator\Desktop\2020版地理《中考状元》（人教版）课件制作材料\DL20-9.TIF"/>
          <p:cNvPicPr>
            <a:picLocks noChangeAspect="1" noChangeArrowheads="1"/>
          </p:cNvPicPr>
          <p:nvPr/>
        </p:nvPicPr>
        <p:blipFill>
          <a:blip r:embed="rId17" r:link="rId18" cstate="print"/>
          <a:srcRect/>
          <a:stretch>
            <a:fillRect/>
          </a:stretch>
        </p:blipFill>
        <p:spPr bwMode="auto">
          <a:xfrm>
            <a:off x="3027110" y="2926138"/>
            <a:ext cx="618239" cy="1067868"/>
          </a:xfrm>
          <a:prstGeom prst="rect">
            <a:avLst/>
          </a:prstGeom>
          <a:noFill/>
        </p:spPr>
      </p:pic>
      <p:pic>
        <p:nvPicPr>
          <p:cNvPr id="26636" name="Picture 12" descr="C:\Users\Administrator\Desktop\2020版地理《中考状元》（人教版）课件制作材料\DL20-10.TIF"/>
          <p:cNvPicPr>
            <a:picLocks noChangeAspect="1" noChangeArrowheads="1"/>
          </p:cNvPicPr>
          <p:nvPr/>
        </p:nvPicPr>
        <p:blipFill>
          <a:blip r:embed="rId19" r:link="rId20" cstate="print"/>
          <a:srcRect/>
          <a:stretch>
            <a:fillRect/>
          </a:stretch>
        </p:blipFill>
        <p:spPr bwMode="auto">
          <a:xfrm>
            <a:off x="4174079" y="2724359"/>
            <a:ext cx="1470098" cy="1196591"/>
          </a:xfrm>
          <a:prstGeom prst="rect">
            <a:avLst/>
          </a:prstGeom>
          <a:noFill/>
        </p:spPr>
      </p:pic>
      <p:pic>
        <p:nvPicPr>
          <p:cNvPr id="26635" name="Picture 11" descr="C:\Users\Administrator\Desktop\2020版地理《中考状元》（人教版）课件制作材料\DL20-11.TIF"/>
          <p:cNvPicPr>
            <a:picLocks noChangeAspect="1" noChangeArrowheads="1"/>
          </p:cNvPicPr>
          <p:nvPr/>
        </p:nvPicPr>
        <p:blipFill>
          <a:blip r:embed="rId21" r:link="rId22" cstate="print"/>
          <a:srcRect/>
          <a:stretch>
            <a:fillRect/>
          </a:stretch>
        </p:blipFill>
        <p:spPr bwMode="auto">
          <a:xfrm>
            <a:off x="5644037" y="2974796"/>
            <a:ext cx="1053773" cy="907415"/>
          </a:xfrm>
          <a:prstGeom prst="rect">
            <a:avLst/>
          </a:prstGeom>
          <a:noFill/>
        </p:spPr>
      </p:pic>
      <p:pic>
        <p:nvPicPr>
          <p:cNvPr id="26634" name="Picture 10" descr="C:\Users\Administrator\Desktop\2020版地理《中考状元》（人教版）课件制作材料\DL20-12.TIF"/>
          <p:cNvPicPr>
            <a:picLocks noChangeAspect="1" noChangeArrowheads="1"/>
          </p:cNvPicPr>
          <p:nvPr/>
        </p:nvPicPr>
        <p:blipFill>
          <a:blip r:embed="rId23" r:link="rId24" cstate="print"/>
          <a:srcRect/>
          <a:stretch>
            <a:fillRect/>
          </a:stretch>
        </p:blipFill>
        <p:spPr bwMode="auto">
          <a:xfrm>
            <a:off x="6702023" y="2976803"/>
            <a:ext cx="1743605" cy="1017104"/>
          </a:xfrm>
          <a:prstGeom prst="rect">
            <a:avLst/>
          </a:prstGeom>
          <a:noFill/>
        </p:spPr>
      </p:pic>
      <p:pic>
        <p:nvPicPr>
          <p:cNvPr id="26633" name="Picture 9" descr="C:\Users\Administrator\Desktop\2020版地理《中考状元》（人教版）课件制作材料\DL20-13.TIF"/>
          <p:cNvPicPr>
            <a:picLocks noChangeAspect="1" noChangeArrowheads="1"/>
          </p:cNvPicPr>
          <p:nvPr/>
        </p:nvPicPr>
        <p:blipFill>
          <a:blip r:embed="rId25" r:link="rId26" cstate="print"/>
          <a:srcRect/>
          <a:stretch>
            <a:fillRect/>
          </a:stretch>
        </p:blipFill>
        <p:spPr bwMode="auto">
          <a:xfrm>
            <a:off x="8482096" y="2800441"/>
            <a:ext cx="1292320" cy="1256422"/>
          </a:xfrm>
          <a:prstGeom prst="rect">
            <a:avLst/>
          </a:prstGeom>
          <a:noFill/>
        </p:spPr>
      </p:pic>
      <p:pic>
        <p:nvPicPr>
          <p:cNvPr id="26632" name="Picture 8" descr="C:\Users\Administrator\Desktop\2020版地理《中考状元》（人教版）课件制作材料\DL20-14.TIF"/>
          <p:cNvPicPr>
            <a:picLocks noChangeAspect="1" noChangeArrowheads="1"/>
          </p:cNvPicPr>
          <p:nvPr/>
        </p:nvPicPr>
        <p:blipFill>
          <a:blip r:embed="rId27" r:link="rId28" cstate="print"/>
          <a:srcRect/>
          <a:stretch>
            <a:fillRect/>
          </a:stretch>
        </p:blipFill>
        <p:spPr bwMode="auto">
          <a:xfrm>
            <a:off x="9774555" y="3138805"/>
            <a:ext cx="963930" cy="743585"/>
          </a:xfrm>
          <a:prstGeom prst="rect">
            <a:avLst/>
          </a:prstGeom>
          <a:noFill/>
        </p:spPr>
      </p:pic>
      <p:pic>
        <p:nvPicPr>
          <p:cNvPr id="26631" name="Picture 7" descr="C:\Users\Administrator\Desktop\2020版地理《中考状元》（人教版）课件制作材料\DL20-15.TIF"/>
          <p:cNvPicPr>
            <a:picLocks noChangeAspect="1" noChangeArrowheads="1"/>
          </p:cNvPicPr>
          <p:nvPr/>
        </p:nvPicPr>
        <p:blipFill>
          <a:blip r:embed="rId29" r:link="rId30" cstate="print"/>
          <a:srcRect/>
          <a:stretch>
            <a:fillRect/>
          </a:stretch>
        </p:blipFill>
        <p:spPr bwMode="auto">
          <a:xfrm>
            <a:off x="10878820" y="3150870"/>
            <a:ext cx="1029335" cy="731520"/>
          </a:xfrm>
          <a:prstGeom prst="rect">
            <a:avLst/>
          </a:prstGeom>
          <a:noFill/>
        </p:spPr>
      </p:pic>
      <p:pic>
        <p:nvPicPr>
          <p:cNvPr id="26630" name="Picture 6" descr="C:\Users\Administrator\Desktop\2020版地理《中考状元》（人教版）课件制作材料\DL20-16.TIF"/>
          <p:cNvPicPr>
            <a:picLocks noChangeAspect="1" noChangeArrowheads="1"/>
          </p:cNvPicPr>
          <p:nvPr/>
        </p:nvPicPr>
        <p:blipFill>
          <a:blip r:embed="rId31" r:link="rId32" cstate="print"/>
          <a:srcRect/>
          <a:stretch>
            <a:fillRect/>
          </a:stretch>
        </p:blipFill>
        <p:spPr bwMode="auto">
          <a:xfrm>
            <a:off x="363220" y="4819015"/>
            <a:ext cx="915035" cy="755015"/>
          </a:xfrm>
          <a:prstGeom prst="rect">
            <a:avLst/>
          </a:prstGeom>
          <a:noFill/>
        </p:spPr>
      </p:pic>
      <p:pic>
        <p:nvPicPr>
          <p:cNvPr id="26629" name="Picture 5" descr="C:\Users\Administrator\Desktop\2020版地理《中考状元》（人教版）课件制作材料\DL20-17.TIF"/>
          <p:cNvPicPr>
            <a:picLocks noChangeAspect="1" noChangeArrowheads="1"/>
          </p:cNvPicPr>
          <p:nvPr/>
        </p:nvPicPr>
        <p:blipFill>
          <a:blip r:embed="rId33" r:link="rId34" cstate="print"/>
          <a:srcRect/>
          <a:stretch>
            <a:fillRect/>
          </a:stretch>
        </p:blipFill>
        <p:spPr bwMode="auto">
          <a:xfrm>
            <a:off x="1720850" y="4726940"/>
            <a:ext cx="701040" cy="1051560"/>
          </a:xfrm>
          <a:prstGeom prst="rect">
            <a:avLst/>
          </a:prstGeom>
          <a:noFill/>
        </p:spPr>
      </p:pic>
      <p:pic>
        <p:nvPicPr>
          <p:cNvPr id="26628" name="Picture 4" descr="C:\Users\Administrator\Desktop\2020版地理《中考状元》（人教版）课件制作材料\DL20-18.TIF"/>
          <p:cNvPicPr>
            <a:picLocks noChangeAspect="1" noChangeArrowheads="1"/>
          </p:cNvPicPr>
          <p:nvPr/>
        </p:nvPicPr>
        <p:blipFill>
          <a:blip r:embed="rId35" r:link="rId36" cstate="print"/>
          <a:srcRect/>
          <a:stretch>
            <a:fillRect/>
          </a:stretch>
        </p:blipFill>
        <p:spPr bwMode="auto">
          <a:xfrm>
            <a:off x="2651760" y="4819015"/>
            <a:ext cx="1698625" cy="885190"/>
          </a:xfrm>
          <a:prstGeom prst="rect">
            <a:avLst/>
          </a:prstGeom>
          <a:noFill/>
        </p:spPr>
      </p:pic>
      <p:sp>
        <p:nvSpPr>
          <p:cNvPr id="26" name="文本框 11"/>
          <p:cNvSpPr txBox="1"/>
          <p:nvPr/>
        </p:nvSpPr>
        <p:spPr>
          <a:xfrm>
            <a:off x="1465798" y="399394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冰雹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10103703" y="392028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雾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8" name="文本框 11"/>
          <p:cNvSpPr txBox="1"/>
          <p:nvPr/>
        </p:nvSpPr>
        <p:spPr>
          <a:xfrm>
            <a:off x="11040328" y="399394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霜冻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512028" y="5778294"/>
            <a:ext cx="1561171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沙尘暴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0" name="文本框 11"/>
          <p:cNvSpPr txBox="1"/>
          <p:nvPr/>
        </p:nvSpPr>
        <p:spPr>
          <a:xfrm>
            <a:off x="1638518" y="5778294"/>
            <a:ext cx="1561171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台风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876768" y="5778294"/>
            <a:ext cx="1561171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晴转多云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92" name="组合 17"/>
          <p:cNvGrpSpPr/>
          <p:nvPr/>
        </p:nvGrpSpPr>
        <p:grpSpPr>
          <a:xfrm>
            <a:off x="377190" y="426720"/>
            <a:ext cx="10895330" cy="4562500"/>
            <a:chOff x="450" y="1468"/>
            <a:chExt cx="13254" cy="7186"/>
          </a:xfrm>
        </p:grpSpPr>
        <p:sp>
          <p:nvSpPr>
            <p:cNvPr id="3093" name="TextBox 3"/>
            <p:cNvSpPr txBox="1"/>
            <p:nvPr/>
          </p:nvSpPr>
          <p:spPr>
            <a:xfrm>
              <a:off x="900" y="1468"/>
              <a:ext cx="5076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800" b="1" dirty="0">
                  <a:latin typeface="Calibri" panose="020F0502020204030204" charset="0"/>
                  <a:ea typeface="宋体" panose="02010600030101010101" pitchFamily="2" charset="-122"/>
                </a:rPr>
                <a:t>3</a:t>
              </a:r>
              <a:r>
                <a:rPr lang="zh-CN" altLang="en-US" sz="2800" b="1" dirty="0">
                  <a:latin typeface="Calibri" panose="020F0502020204030204" charset="0"/>
                  <a:ea typeface="宋体" panose="02010600030101010101" pitchFamily="2" charset="-122"/>
                </a:rPr>
                <a:t>、需要洁净的空气</a:t>
              </a:r>
              <a:endParaRPr lang="zh-CN" altLang="en-US" sz="2800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3094" name="TextBox 4"/>
            <p:cNvSpPr txBox="1"/>
            <p:nvPr/>
          </p:nvSpPr>
          <p:spPr>
            <a:xfrm>
              <a:off x="451" y="2670"/>
              <a:ext cx="1306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（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</a:rPr>
                <a:t>1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）影响空气质量的因素</a:t>
              </a:r>
              <a:r>
                <a:rPr lang="en-US" altLang="zh-CN" sz="2800" b="1" dirty="0">
                  <a:latin typeface="Calibri" panose="020F0502020204030204" charset="0"/>
                  <a:ea typeface="宋体" panose="02010600030101010101" pitchFamily="2" charset="-122"/>
                </a:rPr>
                <a:t>P52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</a:rPr>
                <a:t>: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自然因素（如风力风向、气压等）和人类活动</a:t>
              </a:r>
              <a:endParaRPr lang="zh-CN" altLang="en-US" sz="2000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3095" name="TextBox 5"/>
            <p:cNvSpPr txBox="1"/>
            <p:nvPr/>
          </p:nvSpPr>
          <p:spPr>
            <a:xfrm>
              <a:off x="450" y="3316"/>
              <a:ext cx="13254" cy="3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（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</a:rPr>
                <a:t>2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）</a:t>
              </a:r>
              <a:r>
                <a:rPr lang="zh-CN" altLang="zh-CN" sz="2000" dirty="0" smtClean="0">
                  <a:latin typeface="+mn-ea"/>
                  <a:sym typeface="+mn-ea"/>
                </a:rPr>
                <a:t>空气质量与空气质量指数</a:t>
              </a:r>
              <a:r>
                <a:rPr lang="en-US" altLang="zh-CN" sz="2400" b="1" dirty="0" smtClean="0">
                  <a:latin typeface="+mn-ea"/>
                  <a:sym typeface="+mn-ea"/>
                </a:rPr>
                <a:t>P51</a:t>
              </a:r>
              <a:r>
                <a:rPr lang="zh-CN" altLang="zh-CN" sz="2000" dirty="0" smtClean="0">
                  <a:latin typeface="+mn-ea"/>
                  <a:sym typeface="+mn-ea"/>
                </a:rPr>
                <a:t>：</a:t>
              </a:r>
              <a:endParaRPr lang="en-US" altLang="zh-CN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     </a:t>
              </a:r>
              <a:endParaRPr lang="en-US" altLang="zh-CN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       </a:t>
              </a:r>
              <a:r>
                <a:rPr lang="zh-CN" altLang="zh-CN" sz="2000" dirty="0" smtClean="0">
                  <a:latin typeface="+mn-ea"/>
                  <a:sym typeface="+mn-ea"/>
                </a:rPr>
                <a:t>空气质量指数越</a:t>
              </a:r>
              <a:r>
                <a:rPr lang="en-US" altLang="zh-CN" sz="2000" dirty="0" smtClean="0">
                  <a:latin typeface="+mn-ea"/>
                  <a:sym typeface="+mn-ea"/>
                </a:rPr>
                <a:t> </a:t>
              </a:r>
              <a:r>
                <a:rPr lang="en-US" altLang="zh-CN" sz="2000" u="sng" dirty="0" smtClean="0">
                  <a:latin typeface="+mn-ea"/>
                  <a:sym typeface="+mn-ea"/>
                </a:rPr>
                <a:t>     </a:t>
              </a:r>
              <a:r>
                <a:rPr lang="zh-CN" altLang="zh-CN" sz="2000" dirty="0" smtClean="0">
                  <a:latin typeface="+mn-ea"/>
                  <a:sym typeface="+mn-ea"/>
                </a:rPr>
                <a:t>，空气质量就越</a:t>
              </a:r>
              <a:r>
                <a:rPr lang="en-US" altLang="zh-CN" sz="2000" dirty="0" smtClean="0">
                  <a:latin typeface="+mn-ea"/>
                  <a:sym typeface="+mn-ea"/>
                </a:rPr>
                <a:t> </a:t>
              </a:r>
              <a:r>
                <a:rPr lang="en-US" altLang="zh-CN" sz="2000" u="sng" dirty="0" smtClean="0">
                  <a:latin typeface="+mn-ea"/>
                  <a:sym typeface="+mn-ea"/>
                </a:rPr>
                <a:t>        </a:t>
              </a:r>
              <a:r>
                <a:rPr lang="zh-CN" altLang="en-US" sz="2000" u="sng" dirty="0" smtClean="0">
                  <a:latin typeface="+mn-ea"/>
                  <a:sym typeface="+mn-ea"/>
                </a:rPr>
                <a:t>，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污浊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---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对健康有害</a:t>
              </a:r>
              <a:endParaRPr lang="zh-CN" altLang="en-US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endParaRPr lang="zh-CN" altLang="zh-CN" sz="2000" dirty="0" smtClean="0">
                <a:latin typeface="+mn-ea"/>
                <a:sym typeface="+mn-ea"/>
              </a:endParaRPr>
            </a:p>
            <a:p>
              <a:r>
                <a:rPr lang="zh-CN" altLang="zh-CN" sz="2000" dirty="0" smtClean="0">
                  <a:latin typeface="+mn-ea"/>
                  <a:sym typeface="+mn-ea"/>
                </a:rPr>
                <a:t>     空气质量指数越</a:t>
              </a:r>
              <a:r>
                <a:rPr lang="en-US" altLang="zh-CN" sz="2000" u="sng" dirty="0" smtClean="0">
                  <a:latin typeface="+mn-ea"/>
                  <a:sym typeface="+mn-ea"/>
                </a:rPr>
                <a:t>     </a:t>
              </a:r>
              <a:r>
                <a:rPr lang="zh-CN" altLang="zh-CN" sz="2000" dirty="0" smtClean="0">
                  <a:latin typeface="+mn-ea"/>
                  <a:sym typeface="+mn-ea"/>
                </a:rPr>
                <a:t>，空气质量就越</a:t>
              </a:r>
              <a:r>
                <a:rPr lang="en-US" altLang="zh-CN" sz="2000" dirty="0" smtClean="0">
                  <a:latin typeface="+mn-ea"/>
                  <a:sym typeface="+mn-ea"/>
                </a:rPr>
                <a:t> </a:t>
              </a:r>
              <a:r>
                <a:rPr lang="en-US" altLang="zh-CN" sz="2000" u="sng" dirty="0" smtClean="0">
                  <a:latin typeface="+mn-ea"/>
                  <a:sym typeface="+mn-ea"/>
                </a:rPr>
                <a:t>     </a:t>
              </a:r>
              <a:r>
                <a:rPr lang="zh-CN" altLang="en-US" sz="2000" u="sng" dirty="0" smtClean="0">
                  <a:latin typeface="+mn-ea"/>
                  <a:sym typeface="+mn-ea"/>
                </a:rPr>
                <a:t>，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清新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---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对健康有利</a:t>
              </a:r>
              <a:endParaRPr lang="en-US" altLang="zh-CN" sz="2000" dirty="0" smtClean="0">
                <a:latin typeface="+mn-ea"/>
              </a:endParaRPr>
            </a:p>
            <a:p>
              <a:endParaRPr lang="en-US" altLang="zh-CN" sz="2000" b="1" dirty="0" smtClean="0">
                <a:latin typeface="+mn-ea"/>
                <a:ea typeface="宋体" panose="02010600030101010101" pitchFamily="2" charset="-122"/>
              </a:endParaRPr>
            </a:p>
          </p:txBody>
        </p:sp>
        <p:sp>
          <p:nvSpPr>
            <p:cNvPr id="3096" name="TextBox 6"/>
            <p:cNvSpPr txBox="1"/>
            <p:nvPr/>
          </p:nvSpPr>
          <p:spPr>
            <a:xfrm>
              <a:off x="450" y="6378"/>
              <a:ext cx="11778" cy="22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（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</a:rPr>
                <a:t>3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）保护大气环境</a:t>
              </a:r>
              <a:r>
                <a:rPr lang="en-US" altLang="zh-CN" sz="2800" b="1" dirty="0">
                  <a:latin typeface="Calibri" panose="020F0502020204030204" charset="0"/>
                  <a:ea typeface="宋体" panose="02010600030101010101" pitchFamily="2" charset="-122"/>
                </a:rPr>
                <a:t>P52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：</a:t>
              </a:r>
              <a:endParaRPr lang="en-US" altLang="zh-CN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        ①农业</a:t>
              </a:r>
              <a:r>
                <a:rPr lang="en-US" altLang="zh-CN" sz="2000" b="1" dirty="0">
                  <a:latin typeface="Calibri" panose="020F0502020204030204" charset="0"/>
                  <a:ea typeface="宋体" panose="02010600030101010101" pitchFamily="2" charset="-122"/>
                </a:rPr>
                <a:t>:</a:t>
              </a:r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禁止焚烧秸秆等</a:t>
              </a:r>
              <a:endParaRPr lang="en-US" altLang="zh-CN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        ②工业：废气处理达标排放、开发使用清洁能源等</a:t>
              </a:r>
              <a:endParaRPr lang="en-US" altLang="zh-CN" sz="2000" b="1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Calibri" panose="020F0502020204030204" charset="0"/>
                  <a:ea typeface="宋体" panose="02010600030101010101" pitchFamily="2" charset="-122"/>
                </a:rPr>
                <a:t>        ③交通：多乘坐公共交通工具、使用推广新能源等</a:t>
              </a:r>
              <a:endParaRPr lang="zh-CN" altLang="en-US" sz="2000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11"/>
          <p:cNvSpPr txBox="1"/>
          <p:nvPr/>
        </p:nvSpPr>
        <p:spPr>
          <a:xfrm>
            <a:off x="2655153" y="212958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大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4920198" y="212958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差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2584033" y="277601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小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4771608" y="277601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好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10" name="TextBox 5"/>
          <p:cNvSpPr txBox="1"/>
          <p:nvPr/>
        </p:nvSpPr>
        <p:spPr>
          <a:xfrm>
            <a:off x="195263" y="-317"/>
            <a:ext cx="44729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考点九：气温的变化与分布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1" descr="5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6075" y="1801495"/>
            <a:ext cx="3204210" cy="198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Box 3"/>
          <p:cNvSpPr txBox="1"/>
          <p:nvPr/>
        </p:nvSpPr>
        <p:spPr>
          <a:xfrm>
            <a:off x="345788" y="779145"/>
            <a:ext cx="41726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、气温和气温的变化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P53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730" y="130111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）气温的日变化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6730" y="388683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）气温的年变化</a:t>
            </a:r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766027" y="1867377"/>
          <a:ext cx="7765415" cy="1645920"/>
        </p:xfrm>
        <a:graphic>
          <a:graphicData uri="http://schemas.openxmlformats.org/drawingml/2006/table">
            <a:tbl>
              <a:tblPr/>
              <a:tblGrid>
                <a:gridCol w="4029710"/>
                <a:gridCol w="3735464"/>
              </a:tblGrid>
              <a:tr h="5486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一天中气温最高值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latin typeface="+mn-ea"/>
                          <a:ea typeface="+mn-ea"/>
                          <a:cs typeface="Times New Roman" panose="02020603050405020304"/>
                        </a:rPr>
                        <a:t>一天中气温最低值</a:t>
                      </a:r>
                      <a:endParaRPr lang="zh-CN" sz="2400" b="1" kern="1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601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午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后</a:t>
                      </a:r>
                      <a:r>
                        <a:rPr lang="en-US" altLang="zh-CN" sz="2400" b="0" u="sng" kern="100" baseline="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</a:t>
                      </a:r>
                      <a:r>
                        <a:rPr lang="en-US" sz="24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时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左右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</a:t>
                      </a:r>
                      <a:r>
                        <a:rPr lang="en-US" altLang="zh-CN" sz="24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前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后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气温日较差＝一天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中</a:t>
                      </a:r>
                      <a:r>
                        <a:rPr lang="en-US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24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气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温－一天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中</a:t>
                      </a:r>
                      <a:r>
                        <a:rPr lang="en-US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24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   </a:t>
                      </a:r>
                      <a:r>
                        <a:rPr lang="zh-CN" sz="24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气</a:t>
                      </a:r>
                      <a:r>
                        <a:rPr lang="zh-CN" sz="24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温</a:t>
                      </a:r>
                      <a:endParaRPr lang="zh-CN" sz="24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文本框 11"/>
          <p:cNvSpPr txBox="1"/>
          <p:nvPr/>
        </p:nvSpPr>
        <p:spPr>
          <a:xfrm>
            <a:off x="5299928" y="2490470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2</a:t>
            </a:r>
            <a:endParaRPr lang="en-US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0" name="文本框 11"/>
          <p:cNvSpPr txBox="1"/>
          <p:nvPr/>
        </p:nvSpPr>
        <p:spPr>
          <a:xfrm>
            <a:off x="9029918" y="2459990"/>
            <a:ext cx="8081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日出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6724868" y="3039110"/>
            <a:ext cx="82718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最高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9736673" y="3054350"/>
            <a:ext cx="8843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最低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pic>
        <p:nvPicPr>
          <p:cNvPr id="16" name="Picture 2" descr="5-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580" y="4380865"/>
            <a:ext cx="3717925" cy="218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101465" y="3785076"/>
          <a:ext cx="7829790" cy="2926080"/>
        </p:xfrm>
        <a:graphic>
          <a:graphicData uri="http://schemas.openxmlformats.org/drawingml/2006/table">
            <a:tbl>
              <a:tblPr/>
              <a:tblGrid>
                <a:gridCol w="2749446"/>
                <a:gridCol w="1387882"/>
                <a:gridCol w="1244570"/>
                <a:gridCol w="1306797"/>
                <a:gridCol w="1141095"/>
              </a:tblGrid>
              <a:tr h="362544">
                <a:tc row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北半球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南半球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544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陆地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99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海洋</a:t>
                      </a:r>
                      <a:endParaRPr lang="zh-CN" altLang="zh-CN" sz="2400" b="1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陆地</a:t>
                      </a:r>
                      <a:endParaRPr lang="zh-CN" sz="24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9984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海洋</a:t>
                      </a:r>
                      <a:endParaRPr lang="zh-CN" altLang="zh-CN" sz="2400" b="1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1210">
                <a:tc>
                  <a:txBody>
                    <a:bodyPr/>
                    <a:p>
                      <a:pPr algn="ctr"/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月平均气温最高值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1299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altLang="en-US" sz="2400" b="0" i="0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altLang="en-US" sz="2400" b="0" i="0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sz="2400" b="0" i="0" strike="noStrike" kern="1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1210">
                <a:tc>
                  <a:txBody>
                    <a:bodyPr/>
                    <a:p>
                      <a:pPr marL="0" marR="0" lvl="0" indent="0" algn="ctr" defTabSz="1299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月平均气温最低值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altLang="en-US" sz="2400" b="0" i="0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sz="2400" b="0" i="0" strike="noStrike" kern="1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altLang="en-US" sz="2400" b="0" i="0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CN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月</a:t>
                      </a:r>
                      <a:endParaRPr kumimoji="0" lang="zh-CN" sz="2400" b="0" i="0" strike="noStrike" kern="1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6880">
                <a:tc gridSpan="5">
                  <a:txBody>
                    <a:bodyPr/>
                    <a:p>
                      <a:pPr marL="0" marR="0" lvl="0" indent="0" algn="l" defTabSz="1299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cs typeface="Times New Roman" panose="02020603050405020304" charset="0"/>
                        </a:rPr>
                        <a:t>气温年较差＝一年中最高月平均气温－一年中最低月平均气温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11"/>
          <p:cNvSpPr txBox="1"/>
          <p:nvPr/>
        </p:nvSpPr>
        <p:spPr>
          <a:xfrm>
            <a:off x="7198578" y="498411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  <a:cs typeface="Times New Roman" panose="02020603050405020304" charset="0"/>
              </a:rPr>
              <a:t>7</a:t>
            </a:r>
            <a:endParaRPr lang="en-US" altLang="zh-CN" sz="2400" b="1" dirty="0" smtClean="0">
              <a:solidFill>
                <a:srgbClr val="EE7351"/>
              </a:solidFill>
              <a:latin typeface="+mn-ea"/>
              <a:cs typeface="Times New Roman" panose="02020603050405020304" charset="0"/>
            </a:endParaRPr>
          </a:p>
        </p:txBody>
      </p:sp>
      <p:sp>
        <p:nvSpPr>
          <p:cNvPr id="24" name="文本框 11"/>
          <p:cNvSpPr txBox="1"/>
          <p:nvPr/>
        </p:nvSpPr>
        <p:spPr>
          <a:xfrm>
            <a:off x="8455878" y="496506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8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9770328" y="496506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1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6" name="文本框 11"/>
          <p:cNvSpPr txBox="1"/>
          <p:nvPr/>
        </p:nvSpPr>
        <p:spPr>
          <a:xfrm>
            <a:off x="10989528" y="502221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2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2" name="文本框 11"/>
          <p:cNvSpPr txBox="1"/>
          <p:nvPr/>
        </p:nvSpPr>
        <p:spPr>
          <a:xfrm>
            <a:off x="7206198" y="548322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  <a:cs typeface="Times New Roman" panose="02020603050405020304" charset="0"/>
              </a:rPr>
              <a:t>1</a:t>
            </a:r>
            <a:endParaRPr lang="en-US" altLang="zh-CN" sz="2400" b="1" dirty="0" smtClean="0">
              <a:solidFill>
                <a:srgbClr val="EE7351"/>
              </a:solidFill>
              <a:latin typeface="+mn-ea"/>
              <a:cs typeface="Times New Roman" panose="02020603050405020304" charset="0"/>
            </a:endParaRPr>
          </a:p>
        </p:txBody>
      </p:sp>
      <p:sp>
        <p:nvSpPr>
          <p:cNvPr id="33" name="文本框 11"/>
          <p:cNvSpPr txBox="1"/>
          <p:nvPr/>
        </p:nvSpPr>
        <p:spPr>
          <a:xfrm>
            <a:off x="8482548" y="550227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2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4" name="文本框 11"/>
          <p:cNvSpPr txBox="1"/>
          <p:nvPr/>
        </p:nvSpPr>
        <p:spPr>
          <a:xfrm>
            <a:off x="9796998" y="550227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7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5" name="文本框 11"/>
          <p:cNvSpPr txBox="1"/>
          <p:nvPr/>
        </p:nvSpPr>
        <p:spPr>
          <a:xfrm>
            <a:off x="11016198" y="5502275"/>
            <a:ext cx="61763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8</a:t>
            </a:r>
            <a:endParaRPr lang="en-US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2" grpId="0"/>
      <p:bldP spid="33" grpId="0"/>
      <p:bldP spid="34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2" descr="http://thumb.1010pic.com/pic7/pages/36R0/0330/0056/5130c9178b0760086da876b427cf8977/A/Image13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" y="1071880"/>
            <a:ext cx="6882130" cy="3310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9"/>
          <p:cNvSpPr txBox="1"/>
          <p:nvPr/>
        </p:nvSpPr>
        <p:spPr>
          <a:xfrm>
            <a:off x="7628255" y="1215390"/>
            <a:ext cx="439928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位置（南北半球位置，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五带位置等）</a:t>
            </a: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</a:rPr>
              <a:t>: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  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描述一地气温的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季节变化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特点</a:t>
            </a:r>
            <a:endParaRPr lang="en-US" altLang="zh-CN" sz="24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算气温年较差</a:t>
            </a:r>
            <a:endParaRPr lang="en-US" altLang="zh-CN" sz="24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</a:rPr>
              <a:t>判读气候类型的带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Text Box 9"/>
          <p:cNvSpPr txBox="1"/>
          <p:nvPr/>
        </p:nvSpPr>
        <p:spPr>
          <a:xfrm>
            <a:off x="760095" y="462915"/>
            <a:ext cx="52863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气温年变化曲线图的判读和应用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4817" name="TextBox 1"/>
          <p:cNvSpPr txBox="1"/>
          <p:nvPr/>
        </p:nvSpPr>
        <p:spPr>
          <a:xfrm>
            <a:off x="760095" y="4463415"/>
            <a:ext cx="76587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下列对右图某地气温曲线图的分析，正确的是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．该地气温年较差约为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30℃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．该地位于南寒带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．该地位于北半球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．当北京白天最长时，该地是冬季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4819" name="图片 21508" descr="19JNDL+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830" y="4381818"/>
            <a:ext cx="2162175" cy="2195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60095" y="4451985"/>
            <a:ext cx="76587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下列对右图某地气温曲线图的分析，正确的是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．该地气温年较差约为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30℃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．该地位于南寒带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．该地位于北半球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．当北京白天最长时，该地是冬季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1508" descr="19JNDL+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830" y="4370388"/>
            <a:ext cx="2162175" cy="2195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组合 1"/>
          <p:cNvGrpSpPr/>
          <p:nvPr/>
        </p:nvGrpSpPr>
        <p:grpSpPr>
          <a:xfrm>
            <a:off x="339090" y="1199958"/>
            <a:ext cx="4425315" cy="4698099"/>
            <a:chOff x="1235" y="1060"/>
            <a:chExt cx="9800" cy="11058"/>
          </a:xfrm>
        </p:grpSpPr>
        <p:pic>
          <p:nvPicPr>
            <p:cNvPr id="12290" name="Picture 5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40" y="2760"/>
              <a:ext cx="6620" cy="7030"/>
            </a:xfrm>
            <a:prstGeom prst="rect">
              <a:avLst/>
            </a:prstGeom>
            <a:noFill/>
            <a:ln w="76200">
              <a:noFill/>
            </a:ln>
          </p:spPr>
        </p:pic>
        <p:sp>
          <p:nvSpPr>
            <p:cNvPr id="12291" name="Text Box 9"/>
            <p:cNvSpPr txBox="1"/>
            <p:nvPr/>
          </p:nvSpPr>
          <p:spPr>
            <a:xfrm>
              <a:off x="1376" y="2758"/>
              <a:ext cx="2150" cy="15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楷体_GB2312" pitchFamily="49" charset="-122"/>
                  <a:ea typeface="宋体" panose="02010600030101010101" pitchFamily="2" charset="-122"/>
                </a:rPr>
                <a:t>北纬</a:t>
              </a:r>
              <a:endParaRPr lang="zh-CN" altLang="en-US" dirty="0">
                <a:latin typeface="楷体_GB2312" pitchFamily="49" charset="-122"/>
                <a:ea typeface="宋体" panose="02010600030101010101" pitchFamily="2" charset="-122"/>
              </a:endParaRPr>
            </a:p>
            <a:p>
              <a:r>
                <a:rPr lang="en-US" altLang="zh-CN" dirty="0">
                  <a:latin typeface="楷体_GB2312" pitchFamily="49" charset="-122"/>
                  <a:ea typeface="宋体" panose="02010600030101010101" pitchFamily="2" charset="-122"/>
                </a:rPr>
                <a:t>(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r>
                <a:rPr lang="en-US" altLang="zh-CN" dirty="0">
                  <a:latin typeface="楷体_GB2312" pitchFamily="49" charset="-122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楷体_GB2312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2292" name="Text Box 10"/>
            <p:cNvSpPr txBox="1"/>
            <p:nvPr/>
          </p:nvSpPr>
          <p:spPr>
            <a:xfrm>
              <a:off x="1235" y="8223"/>
              <a:ext cx="2291" cy="15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dirty="0">
                  <a:latin typeface="楷体_GB2312" pitchFamily="49" charset="-122"/>
                  <a:ea typeface="宋体" panose="02010600030101010101" pitchFamily="2" charset="-122"/>
                  <a:sym typeface="+mn-ea"/>
                </a:rPr>
                <a:t>南纬</a:t>
              </a:r>
              <a:endParaRPr lang="zh-CN" altLang="en-US" dirty="0">
                <a:latin typeface="楷体_GB2312" pitchFamily="49" charset="-122"/>
                <a:ea typeface="宋体" panose="02010600030101010101" pitchFamily="2" charset="-122"/>
                <a:sym typeface="+mn-ea"/>
              </a:endParaRPr>
            </a:p>
            <a:p>
              <a:pPr lvl="0" algn="l">
                <a:buClrTx/>
                <a:buSzTx/>
                <a:buFontTx/>
              </a:pPr>
              <a:r>
                <a:rPr lang="zh-CN" altLang="en-US" dirty="0">
                  <a:latin typeface="楷体_GB2312" pitchFamily="49" charset="-122"/>
                  <a:ea typeface="宋体" panose="02010600030101010101" pitchFamily="2" charset="-122"/>
                  <a:sym typeface="+mn-ea"/>
                </a:rPr>
                <a:t>(</a:t>
              </a:r>
              <a:r>
                <a:rPr lang="zh-CN" altLang="en-US" dirty="0">
                  <a:latin typeface="楷体_GB2312" pitchFamily="49" charset="-122"/>
                  <a:ea typeface="宋体" panose="02010600030101010101" pitchFamily="2" charset="-122"/>
                  <a:sym typeface="+mn-ea"/>
                </a:rPr>
                <a:t>S</a:t>
              </a:r>
              <a:r>
                <a:rPr lang="zh-CN" altLang="en-US" dirty="0">
                  <a:latin typeface="楷体_GB2312" pitchFamily="49" charset="-122"/>
                  <a:ea typeface="宋体" panose="02010600030101010101" pitchFamily="2" charset="-122"/>
                  <a:sym typeface="+mn-ea"/>
                </a:rPr>
                <a:t>)</a:t>
              </a:r>
              <a:endParaRPr lang="zh-CN" altLang="en-US" dirty="0">
                <a:latin typeface="楷体_GB2312" pitchFamily="49" charset="-122"/>
                <a:ea typeface="宋体" panose="02010600030101010101" pitchFamily="2" charset="-122"/>
                <a:sym typeface="+mn-ea"/>
              </a:endParaRPr>
            </a:p>
          </p:txBody>
        </p:sp>
        <p:pic>
          <p:nvPicPr>
            <p:cNvPr id="12293" name="Picture 14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0" y="4482"/>
              <a:ext cx="5885" cy="23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4" name="Picture 15" descr="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" y="5400"/>
              <a:ext cx="6470" cy="23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5" name="Picture 16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0" y="3480"/>
              <a:ext cx="5880" cy="235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6" name="Line 17"/>
            <p:cNvSpPr/>
            <p:nvPr/>
          </p:nvSpPr>
          <p:spPr>
            <a:xfrm>
              <a:off x="8760" y="6235"/>
              <a:ext cx="20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97" name="Line 18"/>
            <p:cNvSpPr/>
            <p:nvPr/>
          </p:nvSpPr>
          <p:spPr>
            <a:xfrm flipV="1">
              <a:off x="9780" y="2677"/>
              <a:ext cx="0" cy="351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298" name="Text Box 19"/>
            <p:cNvSpPr txBox="1"/>
            <p:nvPr/>
          </p:nvSpPr>
          <p:spPr>
            <a:xfrm>
              <a:off x="9949" y="1060"/>
              <a:ext cx="1086" cy="517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向北度数增大北纬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9" name="Text Box 20"/>
            <p:cNvSpPr txBox="1"/>
            <p:nvPr/>
          </p:nvSpPr>
          <p:spPr>
            <a:xfrm>
              <a:off x="9916" y="6609"/>
              <a:ext cx="1086" cy="550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向南度数增大南纬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0" name="Line 22"/>
            <p:cNvSpPr/>
            <p:nvPr/>
          </p:nvSpPr>
          <p:spPr>
            <a:xfrm>
              <a:off x="9780" y="6235"/>
              <a:ext cx="0" cy="283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2301" name="TextBox 13"/>
          <p:cNvSpPr txBox="1"/>
          <p:nvPr/>
        </p:nvSpPr>
        <p:spPr>
          <a:xfrm>
            <a:off x="764540" y="276543"/>
            <a:ext cx="38531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、纬度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P6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和经度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P7</a:t>
            </a:r>
            <a:endParaRPr lang="en-US" altLang="zh-CN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302" name="组合 2"/>
          <p:cNvGrpSpPr/>
          <p:nvPr/>
        </p:nvGrpSpPr>
        <p:grpSpPr>
          <a:xfrm>
            <a:off x="5468619" y="1401445"/>
            <a:ext cx="6542406" cy="4354689"/>
            <a:chOff x="813" y="1575"/>
            <a:chExt cx="11885" cy="8072"/>
          </a:xfrm>
        </p:grpSpPr>
        <p:pic>
          <p:nvPicPr>
            <p:cNvPr id="12303" name="Picture 16" descr="D:\7s11\jpg\00701017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3" y="1575"/>
              <a:ext cx="4772" cy="54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4" name="Picture 17" descr="D:\7s11\jpg\00701018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" y="1575"/>
              <a:ext cx="4710" cy="535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05" name="Line 18"/>
            <p:cNvSpPr/>
            <p:nvPr/>
          </p:nvSpPr>
          <p:spPr>
            <a:xfrm rot="5400000" flipV="1">
              <a:off x="5807" y="6117"/>
              <a:ext cx="0" cy="351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306" name="Line 22"/>
            <p:cNvSpPr/>
            <p:nvPr/>
          </p:nvSpPr>
          <p:spPr>
            <a:xfrm rot="5400000">
              <a:off x="2654" y="6457"/>
              <a:ext cx="0" cy="283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307" name="Line 17"/>
            <p:cNvSpPr/>
            <p:nvPr/>
          </p:nvSpPr>
          <p:spPr>
            <a:xfrm rot="-5400000">
              <a:off x="3255" y="8220"/>
              <a:ext cx="20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08" name="TextBox 7"/>
            <p:cNvSpPr txBox="1"/>
            <p:nvPr/>
          </p:nvSpPr>
          <p:spPr>
            <a:xfrm>
              <a:off x="4699" y="8336"/>
              <a:ext cx="3683" cy="13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向东度数增大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西经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9" name="TextBox 8"/>
            <p:cNvSpPr txBox="1"/>
            <p:nvPr/>
          </p:nvSpPr>
          <p:spPr>
            <a:xfrm>
              <a:off x="813" y="8337"/>
              <a:ext cx="3683" cy="13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向西度数增大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东经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6845" y="81280"/>
            <a:ext cx="11132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  <a:sym typeface="+mn-ea"/>
              </a:rPr>
              <a:t>  2</a:t>
            </a:r>
            <a:r>
              <a:rPr lang="zh-CN" altLang="en-US" sz="2400" dirty="0" smtClean="0">
                <a:latin typeface="+mn-ea"/>
                <a:sym typeface="+mn-ea"/>
              </a:rPr>
              <a:t>、</a:t>
            </a:r>
            <a:r>
              <a:rPr lang="zh-CN" altLang="zh-CN" sz="2400" dirty="0" smtClean="0">
                <a:latin typeface="+mn-ea"/>
                <a:sym typeface="+mn-ea"/>
              </a:rPr>
              <a:t>世界气温的分布规律及影响因素</a:t>
            </a:r>
            <a:endParaRPr lang="zh-CN" altLang="en-US" sz="2400"/>
          </a:p>
        </p:txBody>
      </p:sp>
      <p:grpSp>
        <p:nvGrpSpPr>
          <p:cNvPr id="7170" name="组合 6"/>
          <p:cNvGrpSpPr/>
          <p:nvPr/>
        </p:nvGrpSpPr>
        <p:grpSpPr>
          <a:xfrm>
            <a:off x="156528" y="944880"/>
            <a:ext cx="6477000" cy="4227513"/>
            <a:chOff x="1071538" y="1000108"/>
            <a:chExt cx="6477000" cy="4226984"/>
          </a:xfrm>
        </p:grpSpPr>
        <p:pic>
          <p:nvPicPr>
            <p:cNvPr id="7171" name="Picture 11" descr="p56-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1538" y="1000108"/>
              <a:ext cx="6477000" cy="39449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172" name="TextBox 5"/>
            <p:cNvSpPr txBox="1"/>
            <p:nvPr/>
          </p:nvSpPr>
          <p:spPr>
            <a:xfrm>
              <a:off x="2937368" y="4857760"/>
              <a:ext cx="2492990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b="1" dirty="0">
                  <a:latin typeface="Calibri" panose="020F0502020204030204" charset="0"/>
                  <a:ea typeface="宋体" panose="02010600030101010101" pitchFamily="2" charset="-122"/>
                </a:rPr>
                <a:t>世界年平均气温分布图</a:t>
              </a:r>
              <a:endParaRPr lang="zh-CN" altLang="en-US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13"/>
          <p:cNvGrpSpPr/>
          <p:nvPr/>
        </p:nvGrpSpPr>
        <p:grpSpPr>
          <a:xfrm>
            <a:off x="2442528" y="1455419"/>
            <a:ext cx="5471795" cy="1198880"/>
            <a:chOff x="3357554" y="1510651"/>
            <a:chExt cx="5471743" cy="1198887"/>
          </a:xfrm>
        </p:grpSpPr>
        <p:sp>
          <p:nvSpPr>
            <p:cNvPr id="7175" name="TextBox 8"/>
            <p:cNvSpPr txBox="1"/>
            <p:nvPr/>
          </p:nvSpPr>
          <p:spPr>
            <a:xfrm>
              <a:off x="7429135" y="1510651"/>
              <a:ext cx="1400162" cy="1198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Calibri" panose="020F0502020204030204" charset="0"/>
                  <a:ea typeface="宋体" panose="02010600030101010101" pitchFamily="2" charset="-122"/>
                </a:rPr>
                <a:t>青藏高原</a:t>
              </a:r>
              <a:endParaRPr lang="zh-CN" altLang="en-US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Calibri" panose="020F0502020204030204" charset="0"/>
                  <a:ea typeface="宋体" panose="02010600030101010101" pitchFamily="2" charset="-122"/>
                </a:rPr>
                <a:t>因海拔高，成为低温中心</a:t>
              </a:r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P56</a:t>
              </a:r>
              <a:endParaRPr lang="en-US" altLang="zh-CN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rot="10800000" flipV="1">
              <a:off x="3357554" y="1928802"/>
              <a:ext cx="4071898" cy="28575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586220" y="2654300"/>
          <a:ext cx="5584190" cy="3796030"/>
        </p:xfrm>
        <a:graphic>
          <a:graphicData uri="http://schemas.openxmlformats.org/drawingml/2006/table">
            <a:tbl>
              <a:tblPr/>
              <a:tblGrid>
                <a:gridCol w="1311910"/>
                <a:gridCol w="3314700"/>
                <a:gridCol w="957580"/>
              </a:tblGrid>
              <a:tr h="91122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方向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气温分布规律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影响因素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8830">
                <a:tc row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P56</a:t>
                      </a:r>
                      <a:endParaRPr lang="en-US" alt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和</a:t>
                      </a:r>
                      <a:r>
                        <a:rPr lang="en-US" alt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P57</a:t>
                      </a:r>
                      <a:endParaRPr lang="en-US" altLang="zh-CN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低纬度地区气</a:t>
                      </a:r>
                      <a:r>
                        <a:rPr 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温</a:t>
                      </a:r>
                      <a:r>
                        <a:rPr lang="en-US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</a:t>
                      </a:r>
                      <a:r>
                        <a:rPr lang="zh-CN" sz="16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高纬度地区气</a:t>
                      </a:r>
                      <a:r>
                        <a:rPr 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温</a:t>
                      </a:r>
                      <a:r>
                        <a:rPr lang="en-US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</a:t>
                      </a:r>
                      <a:r>
                        <a:rPr lang="en-US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(</a:t>
                      </a:r>
                      <a:r>
                        <a:rPr lang="zh-CN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气温从赤道向两极递减</a:t>
                      </a:r>
                      <a:r>
                        <a:rPr lang="en-US" sz="16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)</a:t>
                      </a:r>
                      <a:endParaRPr lang="en-US" sz="16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纬度因素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8195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ctr" defTabSz="1299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同纬度地带</a:t>
                      </a: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夏季陆地气温较</a:t>
                      </a:r>
                      <a:r>
                        <a:rPr lang="en-US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</a:t>
                      </a: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海洋较</a:t>
                      </a:r>
                      <a:r>
                        <a:rPr lang="en-US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600" b="0" u="sng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</a:t>
                      </a:r>
                      <a:r>
                        <a:rPr lang="zh-CN" altLang="zh-CN" sz="16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；冬季相反</a:t>
                      </a:r>
                      <a:endParaRPr lang="zh-CN" altLang="zh-CN" sz="16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海陆因素</a:t>
                      </a:r>
                      <a:endParaRPr lang="zh-CN" sz="16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77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P56</a:t>
                      </a:r>
                      <a:endParaRPr lang="en-US" altLang="zh-CN" sz="1600" b="0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 defTabSz="129984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在山地和丘陵，气温随海拔升高而降低。大致每升高</a:t>
                      </a: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zh-CN" sz="16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米，气温约下降</a:t>
                      </a:r>
                      <a:r>
                        <a:rPr lang="en-US" altLang="zh-CN" sz="16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zh-CN" altLang="zh-CN" sz="16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endParaRPr lang="en-US" altLang="zh-CN" sz="16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地形因素</a:t>
                      </a:r>
                      <a:endParaRPr lang="zh-CN" altLang="zh-CN" sz="16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11"/>
          <p:cNvSpPr txBox="1"/>
          <p:nvPr/>
        </p:nvSpPr>
        <p:spPr>
          <a:xfrm>
            <a:off x="9438223" y="3515154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高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8443178" y="3869690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低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38503" y="4592955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低</a:t>
            </a:r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10609163" y="4322239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高</a:t>
            </a:r>
            <a:endParaRPr lang="zh-CN" altLang="zh-CN" sz="2400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8053288" y="5915660"/>
            <a:ext cx="1561171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4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     </a:t>
            </a:r>
            <a:r>
              <a:rPr lang="en-US" altLang="zh-CN" sz="2400" b="1" dirty="0" smtClean="0">
                <a:solidFill>
                  <a:srgbClr val="EE7351"/>
                </a:solidFill>
                <a:latin typeface="+mn-ea"/>
              </a:rPr>
              <a:t>0.6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pic>
        <p:nvPicPr>
          <p:cNvPr id="36866" name="图片 23555" descr="19JNDL+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53" y="288608"/>
            <a:ext cx="3887787" cy="215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11"/>
          <p:cNvSpPr txBox="1"/>
          <p:nvPr/>
        </p:nvSpPr>
        <p:spPr>
          <a:xfrm>
            <a:off x="1462405" y="5325110"/>
            <a:ext cx="4169410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同一条等温线气温相等</a:t>
            </a:r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P55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791845" y="5845175"/>
            <a:ext cx="4839970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等温线密集温差大，等温线稀疏温差小</a:t>
            </a:r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P55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156845" y="6304280"/>
            <a:ext cx="6258560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闭合等温线，中心气温低，低温中心，反之，高温中心</a:t>
            </a:r>
            <a:r>
              <a:rPr lang="en-US" altLang="zh-CN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P55</a:t>
            </a:r>
            <a:endParaRPr lang="en-US" altLang="zh-CN" b="1" kern="100" dirty="0" smtClean="0">
              <a:solidFill>
                <a:srgbClr val="EE7351"/>
              </a:solidFill>
              <a:latin typeface="+mn-ea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2" grpId="0"/>
      <p:bldP spid="13" grpId="0"/>
      <p:bldP spid="15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10" name="TextBox 5"/>
          <p:cNvSpPr txBox="1"/>
          <p:nvPr/>
        </p:nvSpPr>
        <p:spPr>
          <a:xfrm>
            <a:off x="195263" y="-317"/>
            <a:ext cx="44729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考点十：降水的变化与分布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3" name="TextBox 3"/>
          <p:cNvSpPr txBox="1"/>
          <p:nvPr/>
        </p:nvSpPr>
        <p:spPr>
          <a:xfrm>
            <a:off x="345788" y="779145"/>
            <a:ext cx="41726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、降水和降水的变化</a:t>
            </a:r>
            <a:endParaRPr lang="zh-CN" altLang="en-US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8" name="Picture 1" descr="C:\Users\Administrator\Desktop\2020版地理《中考状元》（人教版）课件制作材料\5-4-5.TIF"/>
          <p:cNvPicPr>
            <a:picLocks noChangeAspect="1" noChangeArrowheads="1"/>
          </p:cNvPicPr>
          <p:nvPr/>
        </p:nvPicPr>
        <p:blipFill>
          <a:blip r:embed="rId1" r:link="rId2" cstate="print"/>
          <a:srcRect/>
          <a:stretch>
            <a:fillRect/>
          </a:stretch>
        </p:blipFill>
        <p:spPr bwMode="auto">
          <a:xfrm>
            <a:off x="535305" y="1606550"/>
            <a:ext cx="6040120" cy="348488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6898005" y="2472055"/>
            <a:ext cx="50749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不同地区年降水量的季节分配不相同</a:t>
            </a:r>
            <a:r>
              <a:rPr lang="en-US" altLang="zh-CN" sz="2400" b="1" dirty="0" smtClean="0">
                <a:latin typeface="+mn-ea"/>
                <a:sym typeface="+mn-ea"/>
              </a:rPr>
              <a:t>P59</a:t>
            </a:r>
            <a:r>
              <a:rPr lang="zh-CN" altLang="zh-CN" dirty="0" smtClean="0">
                <a:latin typeface="+mn-ea"/>
                <a:sym typeface="+mn-ea"/>
              </a:rPr>
              <a:t>：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①降水量的季节分配比较均匀，如 图</a:t>
            </a:r>
            <a:r>
              <a:rPr lang="en-US" altLang="zh-CN" dirty="0" smtClean="0">
                <a:latin typeface="+mn-ea"/>
                <a:sym typeface="+mn-ea"/>
              </a:rPr>
              <a:t> </a:t>
            </a:r>
            <a:r>
              <a:rPr lang="en-US" altLang="zh-CN" u="sng" dirty="0" smtClean="0">
                <a:latin typeface="+mn-ea"/>
                <a:sym typeface="+mn-ea"/>
              </a:rPr>
              <a:t>          </a:t>
            </a:r>
            <a:r>
              <a:rPr lang="zh-CN" altLang="zh-CN" dirty="0" smtClean="0">
                <a:latin typeface="+mn-ea"/>
                <a:sym typeface="+mn-ea"/>
              </a:rPr>
              <a:t>地。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②降水量的季节差异很大，如图</a:t>
            </a:r>
            <a:r>
              <a:rPr lang="en-US" altLang="zh-CN" dirty="0" smtClean="0">
                <a:latin typeface="+mn-ea"/>
                <a:sym typeface="+mn-ea"/>
              </a:rPr>
              <a:t> </a:t>
            </a:r>
            <a:r>
              <a:rPr lang="en-US" altLang="zh-CN" u="sng" dirty="0" smtClean="0">
                <a:latin typeface="+mn-ea"/>
                <a:sym typeface="+mn-ea"/>
              </a:rPr>
              <a:t>            </a:t>
            </a:r>
            <a:r>
              <a:rPr lang="zh-CN" altLang="zh-CN" dirty="0" smtClean="0">
                <a:latin typeface="+mn-ea"/>
                <a:sym typeface="+mn-ea"/>
              </a:rPr>
              <a:t>地。</a:t>
            </a:r>
            <a:endParaRPr lang="zh-CN" altLang="en-US"/>
          </a:p>
        </p:txBody>
      </p:sp>
      <p:sp>
        <p:nvSpPr>
          <p:cNvPr id="13" name="文本框 11"/>
          <p:cNvSpPr txBox="1"/>
          <p:nvPr/>
        </p:nvSpPr>
        <p:spPr>
          <a:xfrm>
            <a:off x="10802203" y="3424555"/>
            <a:ext cx="1561171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A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10411678" y="4226560"/>
            <a:ext cx="1561171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200" b="1" kern="100" dirty="0" smtClean="0">
                <a:solidFill>
                  <a:srgbClr val="EE7351"/>
                </a:solidFill>
                <a:latin typeface="+mn-ea"/>
                <a:cs typeface="Times New Roman" panose="02020603050405020304"/>
              </a:rPr>
              <a:t> 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B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86018" descr="DL38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2117725"/>
            <a:ext cx="6429375" cy="2623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86019" descr="DL380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2117090"/>
            <a:ext cx="4625340" cy="262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Text Box 5"/>
          <p:cNvSpPr txBox="1"/>
          <p:nvPr/>
        </p:nvSpPr>
        <p:spPr>
          <a:xfrm>
            <a:off x="4868863" y="4928553"/>
            <a:ext cx="201612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全年湿润</a:t>
            </a:r>
            <a:endParaRPr lang="zh-CN" altLang="en-US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221" name="Text Box 6"/>
          <p:cNvSpPr txBox="1"/>
          <p:nvPr/>
        </p:nvSpPr>
        <p:spPr>
          <a:xfrm>
            <a:off x="7520940" y="4928553"/>
            <a:ext cx="1979613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冬季多雨</a:t>
            </a:r>
            <a:r>
              <a:rPr lang="en-US" altLang="zh-CN" b="1" dirty="0">
                <a:latin typeface="Calibri" panose="020F0502020204030204" charset="0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夏季少</a:t>
            </a:r>
            <a:endParaRPr lang="zh-CN" altLang="en-US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232" name="Text Box 7"/>
          <p:cNvSpPr txBox="1"/>
          <p:nvPr/>
        </p:nvSpPr>
        <p:spPr>
          <a:xfrm>
            <a:off x="2547620" y="4930775"/>
            <a:ext cx="26333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夏季多雨，冬季少</a:t>
            </a:r>
            <a:endParaRPr lang="zh-CN" altLang="en-US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807085" y="4928870"/>
            <a:ext cx="1944688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全年多雨</a:t>
            </a:r>
            <a:endParaRPr lang="zh-CN" altLang="en-US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" name="Text Box 7"/>
          <p:cNvSpPr txBox="1"/>
          <p:nvPr/>
        </p:nvSpPr>
        <p:spPr>
          <a:xfrm>
            <a:off x="10037445" y="4926965"/>
            <a:ext cx="2016125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全年少雨</a:t>
            </a:r>
            <a:endParaRPr lang="zh-CN" altLang="en-US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1" grpId="0"/>
      <p:bldP spid="9232" grpId="0"/>
      <p:bldP spid="2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Picture 5" descr="p60-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4710" y="0"/>
            <a:ext cx="6327775" cy="4049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93" name="TextBox 3"/>
          <p:cNvSpPr txBox="1"/>
          <p:nvPr/>
        </p:nvSpPr>
        <p:spPr>
          <a:xfrm>
            <a:off x="323563" y="404495"/>
            <a:ext cx="41726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、降水的分布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P60-61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83235" y="4470243"/>
          <a:ext cx="11061833" cy="1786890"/>
        </p:xfrm>
        <a:graphic>
          <a:graphicData uri="http://schemas.openxmlformats.org/drawingml/2006/table">
            <a:tbl>
              <a:tblPr/>
              <a:tblGrid>
                <a:gridCol w="1452880"/>
                <a:gridCol w="3013075"/>
                <a:gridCol w="2472032"/>
                <a:gridCol w="2061923"/>
                <a:gridCol w="2061923"/>
              </a:tblGrid>
              <a:tr h="73152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降水量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赤道地区或两极地区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南北回归线附近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中纬度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山地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7677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多</a:t>
                      </a:r>
                      <a:endParaRPr lang="zh-CN" altLang="zh-CN" sz="240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大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陆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岸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坡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768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少</a:t>
                      </a:r>
                      <a:endParaRPr lang="zh-CN" altLang="zh-CN" sz="2400" kern="120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大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陆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岸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坡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2769203" y="522483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赤道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5178" y="522483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东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14583" y="524388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沿海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916763" y="522483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迎风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24118" y="575823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两极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64218" y="577728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西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72673" y="575823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内陆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4853" y="5777286"/>
            <a:ext cx="1479581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背风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1530" y="6376035"/>
            <a:ext cx="80289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dirty="0" smtClean="0">
                <a:latin typeface="+mn-ea"/>
                <a:sym typeface="+mn-ea"/>
              </a:rPr>
              <a:t>温馨提示：世界的</a:t>
            </a:r>
            <a:r>
              <a:rPr lang="en-US" altLang="zh-CN" b="1" dirty="0" smtClean="0">
                <a:latin typeface="+mn-ea"/>
                <a:sym typeface="+mn-ea"/>
              </a:rPr>
              <a:t>“</a:t>
            </a:r>
            <a:r>
              <a:rPr lang="zh-CN" altLang="zh-CN" dirty="0" smtClean="0">
                <a:latin typeface="+mn-ea"/>
                <a:sym typeface="+mn-ea"/>
              </a:rPr>
              <a:t>雨极</a:t>
            </a:r>
            <a:r>
              <a:rPr lang="en-US" altLang="zh-CN" b="1" dirty="0" smtClean="0">
                <a:latin typeface="+mn-ea"/>
                <a:sym typeface="+mn-ea"/>
              </a:rPr>
              <a:t>”——</a:t>
            </a:r>
            <a:r>
              <a:rPr lang="zh-CN" altLang="zh-CN" dirty="0" smtClean="0">
                <a:latin typeface="+mn-ea"/>
                <a:sym typeface="+mn-ea"/>
              </a:rPr>
              <a:t>乞拉朋齐，世界的</a:t>
            </a:r>
            <a:r>
              <a:rPr lang="en-US" altLang="zh-CN" b="1" dirty="0" smtClean="0">
                <a:latin typeface="+mn-ea"/>
                <a:sym typeface="+mn-ea"/>
              </a:rPr>
              <a:t>“</a:t>
            </a:r>
            <a:r>
              <a:rPr lang="zh-CN" altLang="zh-CN" dirty="0" smtClean="0">
                <a:latin typeface="+mn-ea"/>
                <a:sym typeface="+mn-ea"/>
              </a:rPr>
              <a:t>干极</a:t>
            </a:r>
            <a:r>
              <a:rPr lang="en-US" altLang="zh-CN" b="1" dirty="0" smtClean="0">
                <a:latin typeface="+mn-ea"/>
                <a:sym typeface="+mn-ea"/>
              </a:rPr>
              <a:t>”——</a:t>
            </a:r>
            <a:r>
              <a:rPr lang="zh-CN" altLang="zh-CN" dirty="0" smtClean="0">
                <a:latin typeface="+mn-ea"/>
                <a:sym typeface="+mn-ea"/>
              </a:rPr>
              <a:t>阿塔卡马沙漠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9" name="Picture 5" descr="DL2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583055"/>
            <a:ext cx="6501765" cy="489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6560820" y="5788977"/>
            <a:ext cx="56311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charset="0"/>
              </a:rPr>
              <a:t>世界气候类型的分布规律简图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charset="0"/>
              </a:rPr>
              <a:t>(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charset="0"/>
              </a:rPr>
              <a:t>北半球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charset="0"/>
              </a:rPr>
              <a:t>)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315" y="912194"/>
            <a:ext cx="11430001" cy="3490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2" rIns="91427" bIns="45712" numCol="1" anchor="ctr" anchorCtr="0" compatLnSpc="1">
            <a:spAutoFit/>
          </a:bodyPr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．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</a:rPr>
              <a:t>世界的主要气候类型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</a:rPr>
              <a:t>P65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zh-CN" altLang="en-US" sz="21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Picture 6" descr="5-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1765" y="1447800"/>
            <a:ext cx="5612765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Box 3"/>
          <p:cNvSpPr txBox="1"/>
          <p:nvPr/>
        </p:nvSpPr>
        <p:spPr>
          <a:xfrm>
            <a:off x="345788" y="238760"/>
            <a:ext cx="41726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考点十一、世界的气候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635"/>
          <a:ext cx="12414885" cy="6826885"/>
        </p:xfrm>
        <a:graphic>
          <a:graphicData uri="http://schemas.openxmlformats.org/drawingml/2006/table">
            <a:tbl>
              <a:tblPr/>
              <a:tblGrid>
                <a:gridCol w="1894840"/>
                <a:gridCol w="2673985"/>
                <a:gridCol w="2239645"/>
                <a:gridCol w="1838325"/>
                <a:gridCol w="2105660"/>
                <a:gridCol w="1662430"/>
              </a:tblGrid>
              <a:tr h="60960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气候类型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气候特点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气温曲线和降水量柱状图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分布规律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典型分布区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自然景观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38275"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热带雨林气候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全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.</a:t>
                      </a:r>
                      <a:endParaRPr lang="en-US" altLang="zh-CN" sz="200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赤道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附近地区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亚马孙平原、刚果盆地、马来群岛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热带雨林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13205"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热带草原气候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终年高温，分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季和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季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热带雨林气候的南北两侧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非洲热带草原、南美洲热带草原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热带草原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9730"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热带季风气候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终年高温，分为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季和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季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亚洲</a:t>
                      </a:r>
                      <a:r>
                        <a:rPr lang="zh-CN" altLang="zh-CN" sz="20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南部和东南部</a:t>
                      </a:r>
                      <a:endParaRPr lang="zh-CN" altLang="zh-CN" sz="200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印度半岛和中南半岛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热带季雨林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1607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. 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终年炎热干燥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南北回归线附近的大陆西岸和内陆地区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撒哈拉沙漠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热带荒漠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5-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9995" y="597535"/>
            <a:ext cx="1346835" cy="141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5-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0310" y="2077720"/>
            <a:ext cx="139192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5-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0615" y="3634740"/>
            <a:ext cx="1466215" cy="151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5-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0310" y="5253355"/>
            <a:ext cx="1466850" cy="152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2630773" y="949325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高温多雨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8420" y="2360930"/>
            <a:ext cx="185356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24402" y="271653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 smtClean="0">
                <a:solidFill>
                  <a:srgbClr val="EE7351"/>
                </a:solidFill>
                <a:latin typeface="+mn-ea"/>
              </a:rPr>
              <a:t> </a:t>
            </a:r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湿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68722" y="400685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旱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75532" y="4303395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3370" y="550672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热带沙漠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/>
              <a:tblGrid>
                <a:gridCol w="1756410"/>
                <a:gridCol w="2080260"/>
                <a:gridCol w="2366010"/>
                <a:gridCol w="2055495"/>
                <a:gridCol w="2112010"/>
                <a:gridCol w="1821815"/>
              </a:tblGrid>
              <a:tr h="62674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气候类型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气候特点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气温曲线和降水量柱状图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分布规律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典型分布区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自然景观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0245"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亚热带季风和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湿润气候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夏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，冬季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.</a:t>
                      </a:r>
                      <a:endParaRPr lang="en-US" altLang="zh-CN" sz="200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35°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的大陆东岸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中国南方地区、美国东南部、巴西东南部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亚热带常绿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阔叶林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98650"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地中海气候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夏季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，冬季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.</a:t>
                      </a:r>
                      <a:endParaRPr lang="en-US" altLang="zh-CN" sz="200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30°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40°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的大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陆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岸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地中海沿岸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亚热带常绿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硬叶林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72360"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温带季风气候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 defTabSz="1299845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四季分明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1299845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夏季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，冬季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.</a:t>
                      </a:r>
                      <a:endParaRPr lang="en-US" altLang="zh-CN" sz="200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北纬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35°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60°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的亚欧大陆东部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中国北方地区、俄罗斯东南部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温带落叶阔叶林、温带针叶林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9458" name="Picture 2" descr="5-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9890" y="750570"/>
            <a:ext cx="1758315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 descr="5-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1480" y="2616200"/>
            <a:ext cx="177038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5-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45" y="4672330"/>
            <a:ext cx="192341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 23"/>
          <p:cNvSpPr/>
          <p:nvPr/>
        </p:nvSpPr>
        <p:spPr>
          <a:xfrm>
            <a:off x="2375535" y="120396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高温多雨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5535" y="153797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温和少雨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75535" y="3084195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炎热干燥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75535" y="3482975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温和多雨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83460" y="5469890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高温多雨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21560" y="5753735"/>
            <a:ext cx="1479581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寒冷干燥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88175" y="3482975"/>
            <a:ext cx="147955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西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5" y="-218440"/>
          <a:ext cx="12191365" cy="7075805"/>
        </p:xfrm>
        <a:graphic>
          <a:graphicData uri="http://schemas.openxmlformats.org/drawingml/2006/table">
            <a:tbl>
              <a:tblPr/>
              <a:tblGrid>
                <a:gridCol w="2023110"/>
                <a:gridCol w="2171065"/>
                <a:gridCol w="2300605"/>
                <a:gridCol w="1997710"/>
                <a:gridCol w="1920240"/>
                <a:gridCol w="1778635"/>
              </a:tblGrid>
              <a:tr h="79946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气候类型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气候特点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气温曲线和降水量柱状图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分布规律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典型分布区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自然景观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8239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.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冬冷夏热，温差大，降水少且集中于夏季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南北纬</a:t>
                      </a:r>
                      <a:r>
                        <a:rPr lang="en-US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35°</a:t>
                      </a: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60°</a:t>
                      </a: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的大陆内部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亚欧大陆和北美洲的内陆地区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温带草原、温带荒漠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843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.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终年温和湿润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南北纬</a:t>
                      </a:r>
                      <a:r>
                        <a:rPr lang="en-US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40°</a:t>
                      </a: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60°</a:t>
                      </a: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的大陆西岸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欧洲西部</a:t>
                      </a:r>
                      <a:endParaRPr lang="zh-CN" altLang="zh-CN" sz="2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温带落叶阔叶林、温带针叶林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242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寒带气候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终年严寒，降水稀少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一般极圈以内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北冰洋沿岸、南极洲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苔原、冰原景观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1157" marR="611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309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高原山地气候</a:t>
                      </a:r>
                      <a:endParaRPr lang="zh-CN" sz="200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气候垂直变化明显</a:t>
                      </a:r>
                      <a:r>
                        <a:rPr lang="zh-CN" sz="2000" kern="100" dirty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气温随海拔的升高而降低</a:t>
                      </a:r>
                      <a:endParaRPr lang="zh-CN" sz="200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高山、高原地区</a:t>
                      </a:r>
                      <a:endParaRPr lang="zh-CN" sz="200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青藏高原、安第斯山脉</a:t>
                      </a:r>
                      <a:endParaRPr lang="zh-CN" sz="200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高山自然的垂直变化景观</a:t>
                      </a:r>
                      <a:endParaRPr lang="zh-CN" sz="200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3010" name="Picture 2" descr="5-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2490" y="3408045"/>
            <a:ext cx="1439545" cy="151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 descr="5-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1545" y="1958975"/>
            <a:ext cx="1320800" cy="136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 descr="5-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1545" y="624205"/>
            <a:ext cx="1206500" cy="12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 descr="5-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505" y="5155565"/>
            <a:ext cx="157162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89535" y="700173"/>
            <a:ext cx="2242454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温带大陆性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2865" y="2089553"/>
            <a:ext cx="2242454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温带海洋性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63090" y="547370"/>
          <a:ext cx="12192000" cy="6310630"/>
        </p:xfrm>
        <a:graphic>
          <a:graphicData uri="http://schemas.openxmlformats.org/drawingml/2006/table">
            <a:tbl>
              <a:tblPr/>
              <a:tblGrid>
                <a:gridCol w="1638935"/>
                <a:gridCol w="3833495"/>
                <a:gridCol w="2993390"/>
              </a:tblGrid>
              <a:tr h="36576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影响因素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气温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降水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168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纬度因素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一般情况下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纬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度高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，气温</a:t>
                      </a: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纬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度低，气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</a:t>
                      </a: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.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赤道地区降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水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两极地区降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水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.    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2880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海陆因素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一般情况下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距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海近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，一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日或一年中的气温变化幅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度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距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海远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，一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日或一年中的气温变化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幅度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</a:t>
                      </a:r>
                      <a:r>
                        <a:rPr lang="en-US" altLang="zh-CN" sz="2400" u="non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一般情况下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距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海近，降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水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距海远，降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水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.  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439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地形因素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一般情况下，同纬度地区，地势高，气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势低，气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温</a:t>
                      </a: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.  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一般情况下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山地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坡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多雨；山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地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坡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少雨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23825" y="142889"/>
            <a:ext cx="4043680" cy="1936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27" tIns="45712" rIns="91427" bIns="45712" numCol="1" anchor="ctr" anchorCtr="0" compatLnSpc="1">
            <a:spAutoFit/>
          </a:bodyPr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latin typeface="+mn-ea"/>
                <a:cs typeface="Times New Roman" panose="02020603050405020304" charset="0"/>
              </a:rPr>
              <a:t>2.</a:t>
            </a:r>
            <a:r>
              <a:rPr lang="zh-CN" altLang="en-US" sz="2400" b="1" dirty="0" smtClean="0">
                <a:latin typeface="+mn-ea"/>
                <a:cs typeface="Times New Roman" panose="02020603050405020304" charset="0"/>
              </a:rPr>
              <a:t>影响气候的主要因素</a:t>
            </a:r>
            <a:r>
              <a:rPr lang="en-US" altLang="zh-CN" sz="2400" b="1" dirty="0" smtClean="0">
                <a:latin typeface="+mn-ea"/>
                <a:cs typeface="Times New Roman" panose="02020603050405020304" charset="0"/>
              </a:rPr>
              <a:t>P66</a:t>
            </a:r>
            <a:endParaRPr lang="en-US" altLang="zh-CN" sz="2400" b="1" dirty="0" smtClean="0">
              <a:latin typeface="+mn-ea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latin typeface="+mn-ea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latin typeface="+mn-ea"/>
              <a:cs typeface="Times New Roman" panose="02020603050405020304" charset="0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zh-CN" altLang="zh-CN" sz="2400" b="1" dirty="0" smtClean="0">
              <a:latin typeface="+mn-ea"/>
            </a:endParaRPr>
          </a:p>
          <a:p>
            <a:pPr indent="2679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72990" y="4158513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大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08440" y="3437255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多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08440" y="3837356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少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82235" y="5361305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低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2235" y="5753100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高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46390" y="5361203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迎风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6390" y="5753100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背风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80355" y="1434465"/>
            <a:ext cx="67063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低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2235" y="1863725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高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8420" y="1343660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多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8420" y="1736090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少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2990" y="3437255"/>
            <a:ext cx="106680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EE7351"/>
                </a:solidFill>
                <a:latin typeface="+mn-ea"/>
              </a:rPr>
              <a:t>小</a:t>
            </a:r>
            <a:endParaRPr lang="zh-CN" altLang="en-US" sz="24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" grpId="0"/>
      <p:bldP spid="3" grpId="0"/>
      <p:bldP spid="5" grpId="0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Box 3"/>
          <p:cNvSpPr txBox="1"/>
          <p:nvPr/>
        </p:nvSpPr>
        <p:spPr>
          <a:xfrm>
            <a:off x="357188" y="428625"/>
            <a:ext cx="424243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、气候与人类活动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P67-68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5363" name="Rectangle 9"/>
          <p:cNvSpPr/>
          <p:nvPr/>
        </p:nvSpPr>
        <p:spPr>
          <a:xfrm>
            <a:off x="1006475" y="4255135"/>
            <a:ext cx="884364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植树造林：改善局部气候</a:t>
            </a:r>
            <a:endParaRPr lang="en-US" altLang="zh-CN" sz="2000" b="1" dirty="0">
              <a:latin typeface="楷体_GB2312"/>
              <a:ea typeface="宋体" panose="02010600030101010101" pitchFamily="2" charset="-122"/>
            </a:endParaRPr>
          </a:p>
          <a:p>
            <a:endParaRPr lang="zh-CN" altLang="en-US" sz="2000" b="1" dirty="0">
              <a:latin typeface="楷体_GB231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全球气候变暖：</a:t>
            </a:r>
            <a:endParaRPr lang="zh-CN" altLang="en-US" sz="2000" b="1" dirty="0">
              <a:latin typeface="楷体_GB231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原因</a:t>
            </a:r>
            <a:r>
              <a:rPr lang="en-US" altLang="zh-CN" sz="2000" b="1" dirty="0">
                <a:latin typeface="楷体_GB2312"/>
                <a:ea typeface="宋体" panose="02010600030101010101" pitchFamily="2" charset="-122"/>
              </a:rPr>
              <a:t>---</a:t>
            </a:r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人类活动如</a:t>
            </a:r>
            <a:r>
              <a:rPr lang="zh-CN" altLang="en-US" sz="2000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rPr>
              <a:t>燃烧煤、石油等化石燃料，大量排放二氧化碳；</a:t>
            </a:r>
            <a:endParaRPr lang="zh-CN" altLang="en-US" sz="2000" b="1" dirty="0">
              <a:solidFill>
                <a:srgbClr val="FF0000"/>
              </a:solidFill>
              <a:latin typeface="楷体_GB231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rPr>
              <a:t>       砍伐森林减少森林对二氧化碳的吸收</a:t>
            </a:r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楷体_GB231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后果</a:t>
            </a:r>
            <a:r>
              <a:rPr lang="en-US" altLang="zh-CN" sz="2000" b="1" dirty="0">
                <a:latin typeface="楷体_GB2312"/>
                <a:ea typeface="宋体" panose="02010600030101010101" pitchFamily="2" charset="-122"/>
              </a:rPr>
              <a:t>---</a:t>
            </a:r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极地地区</a:t>
            </a:r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冰雪融化、海平面上升、沿海低地被淹没等</a:t>
            </a:r>
            <a:endParaRPr lang="zh-CN" altLang="en-US" sz="2000" b="1" dirty="0">
              <a:latin typeface="楷体_GB231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应对措施</a:t>
            </a:r>
            <a:r>
              <a:rPr lang="en-US" altLang="zh-CN" sz="2000" b="1" dirty="0">
                <a:latin typeface="楷体_GB2312"/>
                <a:ea typeface="宋体" panose="02010600030101010101" pitchFamily="2" charset="-122"/>
              </a:rPr>
              <a:t>---</a:t>
            </a:r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植树造林、低碳生活绿色出行等</a:t>
            </a:r>
            <a:endParaRPr lang="zh-CN" altLang="en-US" sz="2000" b="1" dirty="0">
              <a:latin typeface="楷体_GB2312"/>
              <a:ea typeface="宋体" panose="02010600030101010101" pitchFamily="2" charset="-122"/>
            </a:endParaRPr>
          </a:p>
        </p:txBody>
      </p:sp>
      <p:pic>
        <p:nvPicPr>
          <p:cNvPr id="7" name="Picture 6" descr="5-2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8791" y="1302067"/>
            <a:ext cx="7770810" cy="270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9"/>
          <p:cNvSpPr/>
          <p:nvPr/>
        </p:nvSpPr>
        <p:spPr>
          <a:xfrm>
            <a:off x="8376285" y="2691130"/>
            <a:ext cx="2921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楷体_GB2312"/>
                <a:ea typeface="宋体" panose="02010600030101010101" pitchFamily="2" charset="-122"/>
              </a:rPr>
              <a:t>最显著部门是</a:t>
            </a:r>
            <a:r>
              <a:rPr lang="zh-CN" altLang="en-US" sz="2000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rPr>
              <a:t>农业</a:t>
            </a:r>
            <a:r>
              <a:rPr lang="en-US" altLang="zh-CN" sz="2000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rPr>
              <a:t>P67</a:t>
            </a:r>
            <a:endParaRPr lang="en-US" altLang="zh-CN" sz="2000" b="1" dirty="0">
              <a:solidFill>
                <a:srgbClr val="FF0000"/>
              </a:solidFill>
              <a:latin typeface="楷体_GB231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微信图片_20200324091339"/>
          <p:cNvPicPr>
            <a:picLocks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0" y="310515"/>
            <a:ext cx="11609070" cy="62464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95220" y="1957070"/>
            <a:ext cx="2362835" cy="3744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69840" y="821055"/>
            <a:ext cx="6800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P6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2304415" y="2174875"/>
            <a:ext cx="826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r>
              <a:rPr lang="en-US" altLang="zh-CN">
                <a:latin typeface="Times New Roman" panose="02020603050405020304" charset="0"/>
              </a:rPr>
              <a:t>°</a:t>
            </a:r>
            <a:r>
              <a:rPr lang="en-US" altLang="zh-CN"/>
              <a:t>-30</a:t>
            </a:r>
            <a:r>
              <a:rPr lang="en-US" altLang="zh-CN">
                <a:latin typeface="Times New Roman" panose="02020603050405020304" charset="0"/>
              </a:rPr>
              <a:t>°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04415" y="3388360"/>
            <a:ext cx="953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30</a:t>
            </a:r>
            <a:r>
              <a:rPr lang="en-US" altLang="zh-CN">
                <a:latin typeface="Times New Roman" panose="02020603050405020304" charset="0"/>
              </a:rPr>
              <a:t>°</a:t>
            </a:r>
            <a:r>
              <a:rPr lang="en-US" altLang="zh-CN"/>
              <a:t>-60</a:t>
            </a:r>
            <a:r>
              <a:rPr lang="en-US" altLang="zh-CN">
                <a:latin typeface="Times New Roman" panose="02020603050405020304" charset="0"/>
              </a:rPr>
              <a:t>°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2960" y="4996815"/>
            <a:ext cx="953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60</a:t>
            </a:r>
            <a:r>
              <a:rPr lang="en-US" altLang="zh-CN">
                <a:latin typeface="Times New Roman" panose="02020603050405020304" charset="0"/>
              </a:rPr>
              <a:t>°</a:t>
            </a:r>
            <a:r>
              <a:rPr lang="en-US" altLang="zh-CN"/>
              <a:t>-90</a:t>
            </a:r>
            <a:r>
              <a:rPr lang="en-US" altLang="zh-CN">
                <a:latin typeface="Times New Roman" panose="02020603050405020304" charset="0"/>
              </a:rPr>
              <a:t>°</a:t>
            </a:r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1585" y="2048510"/>
            <a:ext cx="96888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居民、聚落、发展与合作</a:t>
            </a:r>
            <a:endParaRPr lang="zh-CN" altLang="en-US" sz="6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5"/>
          <p:cNvSpPr txBox="1"/>
          <p:nvPr/>
        </p:nvSpPr>
        <p:spPr>
          <a:xfrm>
            <a:off x="96471" y="121920"/>
            <a:ext cx="3653155" cy="643890"/>
          </a:xfrm>
          <a:prstGeom prst="rect">
            <a:avLst/>
          </a:prstGeom>
          <a:noFill/>
        </p:spPr>
        <p:txBody>
          <a:bodyPr vert="horz" wrap="square" lIns="91427" tIns="45712" rIns="91427" bIns="45712" rtlCol="0">
            <a:spAutoFit/>
          </a:bodyPr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人口与人种</a:t>
            </a:r>
            <a:endParaRPr lang="zh-CN" altLang="en-US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262889" y="802629"/>
            <a:ext cx="11003282" cy="442976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</a:rPr>
              <a:t>1</a:t>
            </a:r>
            <a:r>
              <a:rPr lang="zh-CN" altLang="zh-CN" sz="2800" b="1" dirty="0" smtClean="0">
                <a:latin typeface="+mn-ea"/>
              </a:rPr>
              <a:t>．世界人口的增长</a:t>
            </a:r>
            <a:endParaRPr lang="zh-CN" altLang="zh-CN" sz="28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(1)</a:t>
            </a:r>
            <a:r>
              <a:rPr lang="zh-CN" altLang="zh-CN" sz="2000" dirty="0" smtClean="0">
                <a:latin typeface="+mn-ea"/>
              </a:rPr>
              <a:t>人口增长特点</a:t>
            </a:r>
            <a:r>
              <a:rPr lang="en-US" altLang="zh-CN" sz="2000" b="1" dirty="0" smtClean="0">
                <a:latin typeface="+mn-ea"/>
              </a:rPr>
              <a:t>P70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(2)</a:t>
            </a:r>
            <a:r>
              <a:rPr lang="zh-CN" altLang="zh-CN" sz="2000" dirty="0" smtClean="0">
                <a:latin typeface="+mn-ea"/>
              </a:rPr>
              <a:t>人口增长速度</a:t>
            </a:r>
            <a:r>
              <a:rPr lang="en-US" altLang="zh-CN" sz="2000" b="1" dirty="0" smtClean="0">
                <a:latin typeface="+mn-ea"/>
              </a:rPr>
              <a:t>P70-71</a:t>
            </a:r>
            <a:endParaRPr lang="zh-CN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zh-CN" sz="2000" dirty="0" smtClean="0">
                <a:latin typeface="+mn-ea"/>
              </a:rPr>
              <a:t>①表示方法：通常用人口</a:t>
            </a:r>
            <a:r>
              <a:rPr lang="en-US" altLang="zh-CN" sz="2000" u="sng" dirty="0" smtClean="0">
                <a:latin typeface="+mn-ea"/>
              </a:rPr>
              <a:t>                    </a:t>
            </a:r>
            <a:r>
              <a:rPr lang="zh-CN" altLang="zh-CN" sz="2000" dirty="0" smtClean="0">
                <a:latin typeface="+mn-ea"/>
              </a:rPr>
              <a:t>表示。</a:t>
            </a:r>
            <a:endParaRPr lang="zh-CN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zh-CN" sz="2000" dirty="0" smtClean="0">
                <a:latin typeface="+mn-ea"/>
              </a:rPr>
              <a:t>②计算公式：人口自然增长率＝</a:t>
            </a:r>
            <a:r>
              <a:rPr lang="en-US" altLang="zh-CN" sz="2000" u="sng" dirty="0" smtClean="0">
                <a:latin typeface="+mn-ea"/>
              </a:rPr>
              <a:t>                    </a:t>
            </a:r>
            <a:r>
              <a:rPr lang="zh-CN" altLang="zh-CN" sz="2000" dirty="0" smtClean="0">
                <a:latin typeface="+mn-ea"/>
              </a:rPr>
              <a:t>－</a:t>
            </a:r>
            <a:r>
              <a:rPr lang="en-US" altLang="zh-CN" sz="2000" u="sng" dirty="0" smtClean="0">
                <a:latin typeface="+mn-ea"/>
              </a:rPr>
              <a:t>                      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zh-CN" sz="2000" b="1" dirty="0" smtClean="0">
              <a:latin typeface="+mn-ea"/>
            </a:endParaRPr>
          </a:p>
        </p:txBody>
      </p:sp>
      <p:pic>
        <p:nvPicPr>
          <p:cNvPr id="2050" name="Picture 2" descr="6-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33215" y="802640"/>
            <a:ext cx="7530465" cy="290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1"/>
          <p:cNvSpPr txBox="1"/>
          <p:nvPr/>
        </p:nvSpPr>
        <p:spPr>
          <a:xfrm>
            <a:off x="3514725" y="4271439"/>
            <a:ext cx="1943100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自然增长率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4231005" y="4747689"/>
            <a:ext cx="2286000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人口出生率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5995253" y="4747689"/>
            <a:ext cx="2332137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人口死亡率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987425" y="5389880"/>
            <a:ext cx="500761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自然增长率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&gt;0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， 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=0 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， 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&lt;0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分别代表什么含义？</a:t>
            </a:r>
            <a:endParaRPr lang="zh-CN" altLang="en-US" sz="20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5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91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7105" y="127000"/>
            <a:ext cx="7844155" cy="493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2"/>
          <p:cNvSpPr/>
          <p:nvPr/>
        </p:nvSpPr>
        <p:spPr>
          <a:xfrm>
            <a:off x="2689860" y="5238750"/>
            <a:ext cx="8370570" cy="13220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000" dirty="0" smtClean="0">
                <a:latin typeface="+mn-ea"/>
                <a:sym typeface="+mn-ea"/>
              </a:rPr>
              <a:t>人口自然增长率的地区差异</a:t>
            </a:r>
            <a:r>
              <a:rPr lang="en-US" altLang="zh-CN" sz="2000" b="1" dirty="0" smtClean="0">
                <a:latin typeface="+mn-ea"/>
                <a:sym typeface="+mn-ea"/>
              </a:rPr>
              <a:t>P71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：非洲最高、欧洲最低；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                                                                  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亚洲、非洲和拉丁美洲较高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                                                                  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欧洲、北美较低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                                                                  一般，发展中国家较高、发达国家较低</a:t>
            </a:r>
            <a:endParaRPr lang="zh-CN" altLang="en-US" sz="20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4970" y="144145"/>
            <a:ext cx="299275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  <a:sym typeface="+mn-ea"/>
              </a:rPr>
              <a:t>2.</a:t>
            </a:r>
            <a:r>
              <a:rPr lang="zh-CN" altLang="zh-CN" sz="2800" b="1" dirty="0" smtClean="0">
                <a:latin typeface="+mn-ea"/>
                <a:sym typeface="+mn-ea"/>
              </a:rPr>
              <a:t>世界人口的分布</a:t>
            </a:r>
            <a:endParaRPr lang="zh-CN" altLang="zh-CN" sz="2800" b="1" dirty="0" smtClean="0">
              <a:latin typeface="+mn-ea"/>
              <a:sym typeface="+mn-ea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394970" y="880745"/>
            <a:ext cx="9358630" cy="13493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）人口密度：</a:t>
            </a:r>
            <a:endParaRPr lang="zh-CN" altLang="en-US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含义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P73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：平均每平方千米内居住的人口数（人</a:t>
            </a: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平方千米）、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意义：人口密度大，人口分布稠密；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b="1" dirty="0">
                <a:latin typeface="Calibri" panose="020F0502020204030204" charset="0"/>
                <a:ea typeface="宋体" panose="02010600030101010101" pitchFamily="2" charset="-122"/>
              </a:rPr>
              <a:t>              </a:t>
            </a:r>
            <a:r>
              <a:rPr lang="zh-CN" altLang="en-US" sz="2000" b="1" dirty="0">
                <a:latin typeface="Calibri" panose="020F0502020204030204" charset="0"/>
                <a:ea typeface="宋体" panose="02010600030101010101" pitchFamily="2" charset="-122"/>
              </a:rPr>
              <a:t>人口密度小，人口分布稀疏。</a:t>
            </a: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endParaRPr lang="en-US" altLang="zh-CN" sz="20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460" y="2230120"/>
            <a:ext cx="7226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+mn-ea"/>
                <a:sym typeface="+mn-ea"/>
              </a:rPr>
              <a:t>(2)</a:t>
            </a:r>
            <a:r>
              <a:rPr lang="zh-CN" altLang="zh-CN" dirty="0" smtClean="0">
                <a:latin typeface="+mn-ea"/>
                <a:sym typeface="+mn-ea"/>
              </a:rPr>
              <a:t>世界人口的分布具有不平衡的特点，其分布规律及原因如下</a:t>
            </a:r>
            <a:r>
              <a:rPr lang="en-US" altLang="zh-CN" b="1" dirty="0" smtClean="0">
                <a:latin typeface="+mn-ea"/>
                <a:sym typeface="+mn-ea"/>
              </a:rPr>
              <a:t>P72-73</a:t>
            </a:r>
            <a:endParaRPr lang="en-US" altLang="zh-CN" b="1" dirty="0" smtClean="0">
              <a:latin typeface="+mn-ea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4970" y="2753995"/>
          <a:ext cx="6745605" cy="3796030"/>
        </p:xfrm>
        <a:graphic>
          <a:graphicData uri="http://schemas.openxmlformats.org/drawingml/2006/table">
            <a:tbl>
              <a:tblPr/>
              <a:tblGrid>
                <a:gridCol w="807085"/>
                <a:gridCol w="2624455"/>
                <a:gridCol w="3314065"/>
              </a:tblGrid>
              <a:tr h="73152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人口分布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典型地区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分布成因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 rowSpan="2"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稠密区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u="sng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zh-CN" altLang="zh-CN" sz="2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</a:t>
                      </a:r>
                      <a:r>
                        <a:rPr lang="zh-CN" altLang="zh-CN" sz="2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东部和南部</a:t>
                      </a:r>
                      <a:endParaRPr lang="zh-CN" altLang="zh-CN" sz="20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自然条件优越，农业发展较早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u="sng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zh-CN" altLang="zh-CN" sz="2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以</a:t>
                      </a:r>
                      <a:r>
                        <a:rPr lang="zh-CN" altLang="zh-CN" sz="2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及北美洲东部的沿海和平原地区</a:t>
                      </a:r>
                      <a:endParaRPr lang="zh-CN" altLang="zh-CN" sz="20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工业发展较早，经济发达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3240">
                <a:tc rowSpan="4">
                  <a:txBody>
                    <a:bodyPr/>
                    <a:p>
                      <a:pPr marL="0" marR="0" indent="0" algn="ctr" defTabSz="1299845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稀疏区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1299845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沙漠地区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</a:pPr>
                      <a:endParaRPr lang="zh-CN" altLang="zh-CN" sz="200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767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雨林地区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</a:pPr>
                      <a:endParaRPr lang="zh-CN" altLang="zh-CN" sz="200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zh-CN" sz="2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高纬度地区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00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高原、山区</a:t>
                      </a:r>
                      <a:endParaRPr lang="zh-CN" altLang="zh-CN" sz="2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00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11"/>
          <p:cNvSpPr txBox="1"/>
          <p:nvPr/>
        </p:nvSpPr>
        <p:spPr>
          <a:xfrm>
            <a:off x="1379438" y="3526155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亚洲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1032728" y="4031409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欧洲西部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49951" y="385445"/>
            <a:ext cx="5210909" cy="2708349"/>
            <a:chOff x="97" y="1125"/>
            <a:chExt cx="13966" cy="7987"/>
          </a:xfrm>
        </p:grpSpPr>
        <p:pic>
          <p:nvPicPr>
            <p:cNvPr id="5121" name="Picture 29" descr="p72-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8" y="1125"/>
              <a:ext cx="10920" cy="69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2" name="Text Box 2"/>
            <p:cNvSpPr txBox="1"/>
            <p:nvPr/>
          </p:nvSpPr>
          <p:spPr>
            <a:xfrm>
              <a:off x="1145" y="8026"/>
              <a:ext cx="12582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hlink"/>
                  </a:solidFill>
                  <a:latin typeface="楷体_GB2312"/>
                  <a:ea typeface="宋体" panose="02010600030101010101" pitchFamily="2" charset="-122"/>
                </a:rPr>
                <a:t>世界人口稠密区：主要在中低纬沿海平原</a:t>
              </a:r>
              <a:r>
                <a:rPr lang="en-US" altLang="zh-CN" b="1" dirty="0">
                  <a:solidFill>
                    <a:schemeClr val="tx1"/>
                  </a:solidFill>
                  <a:latin typeface="楷体_GB2312"/>
                  <a:ea typeface="宋体" panose="02010600030101010101" pitchFamily="2" charset="-122"/>
                </a:rPr>
                <a:t>P73</a:t>
              </a:r>
              <a:endParaRPr lang="en-US" altLang="zh-CN" b="1" dirty="0">
                <a:solidFill>
                  <a:schemeClr val="tx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grpSp>
          <p:nvGrpSpPr>
            <p:cNvPr id="10" name="Group 30"/>
            <p:cNvGrpSpPr/>
            <p:nvPr/>
          </p:nvGrpSpPr>
          <p:grpSpPr>
            <a:xfrm>
              <a:off x="2618" y="1785"/>
              <a:ext cx="8280" cy="2760"/>
              <a:chOff x="1056" y="1200"/>
              <a:chExt cx="3312" cy="1104"/>
            </a:xfrm>
          </p:grpSpPr>
          <p:sp>
            <p:nvSpPr>
              <p:cNvPr id="5124" name="Oval 7"/>
              <p:cNvSpPr/>
              <p:nvPr/>
            </p:nvSpPr>
            <p:spPr>
              <a:xfrm rot="2204672">
                <a:off x="2256" y="1536"/>
                <a:ext cx="269" cy="614"/>
              </a:xfrm>
              <a:prstGeom prst="ellipse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5" name="Oval 8"/>
              <p:cNvSpPr/>
              <p:nvPr/>
            </p:nvSpPr>
            <p:spPr>
              <a:xfrm>
                <a:off x="1776" y="1776"/>
                <a:ext cx="336" cy="528"/>
              </a:xfrm>
              <a:prstGeom prst="ellipse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6" name="Oval 10"/>
              <p:cNvSpPr/>
              <p:nvPr/>
            </p:nvSpPr>
            <p:spPr>
              <a:xfrm>
                <a:off x="1056" y="1200"/>
                <a:ext cx="844" cy="463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7" name="Oval 11"/>
              <p:cNvSpPr/>
              <p:nvPr/>
            </p:nvSpPr>
            <p:spPr>
              <a:xfrm>
                <a:off x="4052" y="1344"/>
                <a:ext cx="316" cy="617"/>
              </a:xfrm>
              <a:prstGeom prst="ellipse">
                <a:avLst/>
              </a:prstGeom>
              <a:noFill/>
              <a:ln w="38100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Text Box 13"/>
            <p:cNvSpPr txBox="1"/>
            <p:nvPr/>
          </p:nvSpPr>
          <p:spPr>
            <a:xfrm>
              <a:off x="5978" y="3225"/>
              <a:ext cx="324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楷体_GB2312"/>
                  <a:ea typeface="宋体" panose="02010600030101010101" pitchFamily="2" charset="-122"/>
                </a:rPr>
                <a:t>亚洲东部</a:t>
              </a:r>
              <a:endParaRPr lang="zh-CN" altLang="en-US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3" name="Text Box 14"/>
            <p:cNvSpPr txBox="1"/>
            <p:nvPr/>
          </p:nvSpPr>
          <p:spPr>
            <a:xfrm>
              <a:off x="3578" y="4545"/>
              <a:ext cx="324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楷体_GB2312"/>
                  <a:ea typeface="宋体" panose="02010600030101010101" pitchFamily="2" charset="-122"/>
                </a:rPr>
                <a:t>亚洲南部</a:t>
              </a:r>
              <a:endParaRPr lang="zh-CN" altLang="en-US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4" name="Text Box 15"/>
            <p:cNvSpPr txBox="1"/>
            <p:nvPr/>
          </p:nvSpPr>
          <p:spPr>
            <a:xfrm>
              <a:off x="97" y="2505"/>
              <a:ext cx="3562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楷体_GB2312"/>
                  <a:ea typeface="宋体" panose="02010600030101010101" pitchFamily="2" charset="-122"/>
                </a:rPr>
                <a:t>欧洲西部</a:t>
              </a:r>
              <a:endParaRPr lang="zh-CN" altLang="en-US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5" name="Text Box 16"/>
            <p:cNvSpPr txBox="1"/>
            <p:nvPr/>
          </p:nvSpPr>
          <p:spPr>
            <a:xfrm>
              <a:off x="10658" y="2265"/>
              <a:ext cx="3405" cy="19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楷体_GB2312"/>
                  <a:ea typeface="宋体" panose="02010600030101010101" pitchFamily="2" charset="-122"/>
                </a:rPr>
                <a:t>北美洲东部</a:t>
              </a:r>
              <a:endParaRPr lang="zh-CN" altLang="en-US" b="1" dirty="0">
                <a:solidFill>
                  <a:srgbClr val="FF0000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7" name="Text Box 18"/>
            <p:cNvSpPr txBox="1"/>
            <p:nvPr/>
          </p:nvSpPr>
          <p:spPr>
            <a:xfrm>
              <a:off x="5618" y="3008"/>
              <a:ext cx="120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 Box 19"/>
            <p:cNvSpPr txBox="1"/>
            <p:nvPr/>
          </p:nvSpPr>
          <p:spPr>
            <a:xfrm>
              <a:off x="4538" y="3465"/>
              <a:ext cx="120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20"/>
            <p:cNvSpPr txBox="1"/>
            <p:nvPr/>
          </p:nvSpPr>
          <p:spPr>
            <a:xfrm>
              <a:off x="3218" y="1928"/>
              <a:ext cx="120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22"/>
            <p:cNvSpPr txBox="1"/>
            <p:nvPr/>
          </p:nvSpPr>
          <p:spPr>
            <a:xfrm>
              <a:off x="10178" y="2385"/>
              <a:ext cx="1200" cy="10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27"/>
            <p:cNvSpPr txBox="1"/>
            <p:nvPr/>
          </p:nvSpPr>
          <p:spPr>
            <a:xfrm>
              <a:off x="4170" y="5375"/>
              <a:ext cx="2805" cy="1631"/>
            </a:xfrm>
            <a:prstGeom prst="rect">
              <a:avLst/>
            </a:prstGeom>
            <a:solidFill>
              <a:srgbClr val="FFFF00">
                <a:alpha val="70195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自然条件好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农业发展早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28"/>
            <p:cNvSpPr/>
            <p:nvPr/>
          </p:nvSpPr>
          <p:spPr>
            <a:xfrm>
              <a:off x="4920" y="4650"/>
              <a:ext cx="0" cy="71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" name="Line 29"/>
            <p:cNvSpPr/>
            <p:nvPr/>
          </p:nvSpPr>
          <p:spPr>
            <a:xfrm flipH="1">
              <a:off x="5880" y="4050"/>
              <a:ext cx="0" cy="115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" name="Text Box 32"/>
            <p:cNvSpPr txBox="1"/>
            <p:nvPr/>
          </p:nvSpPr>
          <p:spPr>
            <a:xfrm>
              <a:off x="6171" y="1593"/>
              <a:ext cx="3046" cy="1631"/>
            </a:xfrm>
            <a:prstGeom prst="rect">
              <a:avLst/>
            </a:prstGeom>
            <a:solidFill>
              <a:srgbClr val="FFCC00">
                <a:alpha val="63136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200" b="1" dirty="0">
                  <a:solidFill>
                    <a:srgbClr val="660066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工业发展早</a:t>
              </a:r>
              <a:endParaRPr lang="zh-CN" altLang="en-US" sz="1200" b="1" dirty="0">
                <a:solidFill>
                  <a:srgbClr val="66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200" b="1" dirty="0">
                  <a:solidFill>
                    <a:srgbClr val="660066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经济发达</a:t>
              </a:r>
              <a:endParaRPr lang="zh-CN" altLang="en-US" sz="1200" b="1" dirty="0">
                <a:solidFill>
                  <a:srgbClr val="66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Line 36"/>
            <p:cNvSpPr/>
            <p:nvPr/>
          </p:nvSpPr>
          <p:spPr>
            <a:xfrm>
              <a:off x="4680" y="2468"/>
              <a:ext cx="132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" name="Line 37"/>
            <p:cNvSpPr/>
            <p:nvPr/>
          </p:nvSpPr>
          <p:spPr>
            <a:xfrm flipH="1">
              <a:off x="9120" y="2588"/>
              <a:ext cx="10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6" name="组合 15"/>
          <p:cNvGrpSpPr/>
          <p:nvPr/>
        </p:nvGrpSpPr>
        <p:grpSpPr>
          <a:xfrm>
            <a:off x="7309254" y="3526155"/>
            <a:ext cx="4550850" cy="2734873"/>
            <a:chOff x="1680" y="900"/>
            <a:chExt cx="10920" cy="6900"/>
          </a:xfrm>
        </p:grpSpPr>
        <p:pic>
          <p:nvPicPr>
            <p:cNvPr id="27" name="Picture 30" descr="p72-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80" y="900"/>
              <a:ext cx="10920" cy="69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8" name="组合 27"/>
            <p:cNvGrpSpPr/>
            <p:nvPr/>
          </p:nvGrpSpPr>
          <p:grpSpPr>
            <a:xfrm>
              <a:off x="2400" y="1080"/>
              <a:ext cx="9668" cy="6360"/>
              <a:chOff x="2400" y="1080"/>
              <a:chExt cx="9668" cy="6360"/>
            </a:xfrm>
          </p:grpSpPr>
          <p:sp>
            <p:nvSpPr>
              <p:cNvPr id="29" name="Text Box 16"/>
              <p:cNvSpPr txBox="1"/>
              <p:nvPr/>
            </p:nvSpPr>
            <p:spPr>
              <a:xfrm>
                <a:off x="11160" y="4133"/>
                <a:ext cx="908" cy="90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B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0" name="Text Box 17"/>
              <p:cNvSpPr txBox="1"/>
              <p:nvPr/>
            </p:nvSpPr>
            <p:spPr>
              <a:xfrm>
                <a:off x="2400" y="2813"/>
                <a:ext cx="908" cy="90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D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1" name="Text Box 18"/>
              <p:cNvSpPr txBox="1"/>
              <p:nvPr/>
            </p:nvSpPr>
            <p:spPr>
              <a:xfrm>
                <a:off x="5880" y="4800"/>
                <a:ext cx="908" cy="90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D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2" name="Text Box 19"/>
              <p:cNvSpPr txBox="1"/>
              <p:nvPr/>
            </p:nvSpPr>
            <p:spPr>
              <a:xfrm>
                <a:off x="6065" y="6533"/>
                <a:ext cx="908" cy="90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A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3" name="Text Box 20"/>
              <p:cNvSpPr txBox="1"/>
              <p:nvPr/>
            </p:nvSpPr>
            <p:spPr>
              <a:xfrm>
                <a:off x="5640" y="1320"/>
                <a:ext cx="908" cy="90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A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4" name="Text Box 21"/>
              <p:cNvSpPr txBox="1"/>
              <p:nvPr/>
            </p:nvSpPr>
            <p:spPr>
              <a:xfrm>
                <a:off x="9360" y="1080"/>
                <a:ext cx="908" cy="90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A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5" name="Text Box 22"/>
              <p:cNvSpPr txBox="1"/>
              <p:nvPr/>
            </p:nvSpPr>
            <p:spPr>
              <a:xfrm>
                <a:off x="4800" y="2520"/>
                <a:ext cx="908" cy="90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1"/>
              <a:p>
                <a:pPr algn="ctr">
                  <a:spcBef>
                    <a:spcPct val="500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ea typeface="幼圆" panose="02010509060101010101" pitchFamily="49" charset="-122"/>
                  </a:rPr>
                  <a:t>C</a:t>
                </a:r>
                <a:endParaRPr lang="en-US" altLang="zh-CN" sz="1400" dirty="0">
                  <a:latin typeface="Arial" panose="020B0604020202020204" pitchFamily="34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6" name="Text Box 26"/>
              <p:cNvSpPr txBox="1"/>
              <p:nvPr/>
            </p:nvSpPr>
            <p:spPr>
              <a:xfrm>
                <a:off x="5760" y="2640"/>
                <a:ext cx="2160" cy="6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200" b="1" dirty="0">
                    <a:solidFill>
                      <a:srgbClr val="FF0066"/>
                    </a:solidFill>
                    <a:latin typeface="楷体_GB2312"/>
                    <a:ea typeface="宋体" panose="02010600030101010101" pitchFamily="2" charset="-122"/>
                  </a:rPr>
                  <a:t>高原山地</a:t>
                </a:r>
                <a:endParaRPr lang="zh-CN" altLang="en-US" sz="1200" b="1" dirty="0">
                  <a:solidFill>
                    <a:srgbClr val="FF0066"/>
                  </a:solidFill>
                  <a:latin typeface="楷体_GB2312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Text Box 27"/>
              <p:cNvSpPr txBox="1"/>
              <p:nvPr/>
            </p:nvSpPr>
            <p:spPr>
              <a:xfrm>
                <a:off x="6600" y="1200"/>
                <a:ext cx="2520" cy="6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200" b="1" dirty="0">
                    <a:solidFill>
                      <a:srgbClr val="FF0066"/>
                    </a:solidFill>
                    <a:latin typeface="楷体_GB2312"/>
                    <a:ea typeface="宋体" panose="02010600030101010101" pitchFamily="2" charset="-122"/>
                  </a:rPr>
                  <a:t>高纬度地区</a:t>
                </a:r>
                <a:endParaRPr lang="zh-CN" altLang="en-US" sz="1200" b="1" dirty="0">
                  <a:solidFill>
                    <a:srgbClr val="FF0066"/>
                  </a:solidFill>
                  <a:latin typeface="楷体_GB2312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Text Box 28"/>
              <p:cNvSpPr txBox="1"/>
              <p:nvPr/>
            </p:nvSpPr>
            <p:spPr>
              <a:xfrm>
                <a:off x="9240" y="4320"/>
                <a:ext cx="1920" cy="6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200" b="1" dirty="0">
                    <a:solidFill>
                      <a:srgbClr val="FF0066"/>
                    </a:solidFill>
                    <a:latin typeface="楷体_GB2312"/>
                    <a:ea typeface="宋体" panose="02010600030101010101" pitchFamily="2" charset="-122"/>
                  </a:rPr>
                  <a:t>雨林地区</a:t>
                </a:r>
                <a:r>
                  <a:rPr lang="zh-CN" altLang="en-US" sz="1000" b="1" dirty="0">
                    <a:solidFill>
                      <a:srgbClr val="FF0066"/>
                    </a:solidFill>
                    <a:latin typeface="楷体_GB2312"/>
                    <a:ea typeface="宋体" panose="02010600030101010101" pitchFamily="2" charset="-122"/>
                  </a:rPr>
                  <a:t> </a:t>
                </a:r>
                <a:endParaRPr lang="zh-CN" altLang="en-US" sz="1000" b="1" dirty="0">
                  <a:solidFill>
                    <a:srgbClr val="FF0066"/>
                  </a:solidFill>
                  <a:latin typeface="楷体_GB2312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Text Box 33"/>
              <p:cNvSpPr txBox="1"/>
              <p:nvPr/>
            </p:nvSpPr>
            <p:spPr>
              <a:xfrm>
                <a:off x="6840" y="5040"/>
                <a:ext cx="2160" cy="6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200" b="1" dirty="0">
                    <a:solidFill>
                      <a:srgbClr val="FF0066"/>
                    </a:solidFill>
                    <a:latin typeface="楷体_GB2312"/>
                    <a:ea typeface="宋体" panose="02010600030101010101" pitchFamily="2" charset="-122"/>
                  </a:rPr>
                  <a:t>沙漠地区</a:t>
                </a:r>
                <a:endParaRPr lang="zh-CN" altLang="en-US" sz="1200" b="1" dirty="0">
                  <a:solidFill>
                    <a:srgbClr val="FF0066"/>
                  </a:solidFill>
                  <a:latin typeface="楷体_GB231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" name="文本框 11"/>
          <p:cNvSpPr txBox="1"/>
          <p:nvPr/>
        </p:nvSpPr>
        <p:spPr>
          <a:xfrm>
            <a:off x="4318853" y="4777534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marL="0" algn="ctr" defTabSz="914400" rtl="0" fontAlgn="auto">
              <a:lnSpc>
                <a:spcPct val="100000"/>
              </a:lnSpc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极端干旱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4318853" y="5216319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marL="0" algn="ctr" defTabSz="914400" rtl="0" fontAlgn="auto">
              <a:lnSpc>
                <a:spcPct val="100000"/>
              </a:lnSpc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过于湿热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4330283" y="5673519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marL="0" algn="ctr" defTabSz="914400" rtl="0" fontAlgn="auto">
              <a:lnSpc>
                <a:spcPct val="100000"/>
              </a:lnSpc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终年严寒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4330283" y="6152309"/>
            <a:ext cx="233213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marL="0" algn="ctr" defTabSz="914400" rtl="0" fontAlgn="auto">
              <a:lnSpc>
                <a:spcPct val="100000"/>
              </a:lnSpc>
              <a:spcAft>
                <a:spcPts val="0"/>
              </a:spcAft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地势高峻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11" grpId="0"/>
      <p:bldP spid="40" grpId="0"/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9405" y="294005"/>
            <a:ext cx="3190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sz="2800" b="1" dirty="0" smtClean="0">
                <a:latin typeface="+mn-ea"/>
                <a:sym typeface="+mn-ea"/>
              </a:rPr>
              <a:t>3.</a:t>
            </a:r>
            <a:r>
              <a:rPr lang="zh-CN" altLang="zh-CN" sz="2800" b="1" dirty="0" smtClean="0">
                <a:latin typeface="+mn-ea"/>
                <a:sym typeface="+mn-ea"/>
              </a:rPr>
              <a:t>人口问题</a:t>
            </a:r>
            <a:r>
              <a:rPr lang="en-US" altLang="zh-CN" sz="2800" b="1" dirty="0" smtClean="0">
                <a:latin typeface="+mn-ea"/>
                <a:sym typeface="+mn-ea"/>
              </a:rPr>
              <a:t>P73-74</a:t>
            </a:r>
            <a:endParaRPr lang="en-US" altLang="zh-CN" sz="2800" b="1" dirty="0" smtClean="0">
              <a:latin typeface="+mn-ea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9405" y="1480503"/>
          <a:ext cx="11391900" cy="4023360"/>
        </p:xfrm>
        <a:graphic>
          <a:graphicData uri="http://schemas.openxmlformats.org/drawingml/2006/table">
            <a:tbl>
              <a:tblPr/>
              <a:tblGrid>
                <a:gridCol w="1386013"/>
                <a:gridCol w="6878955"/>
                <a:gridCol w="1359409"/>
                <a:gridCol w="1767522"/>
              </a:tblGrid>
              <a:tr h="36576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人口增速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问题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解决措施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</a:tr>
              <a:tr h="2194560"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增长过快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①资源短缺：耕地减少，水资源短缺、粮食短缺等。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②环境遭到破坏：水土流失、土地荒漠化、水污染、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大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气污染等。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③社会问题：就业困难、饥饿贫困、居住条件差、交通压力增大、教育医疗问题难以解决等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控制生育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使人口的增长与社会、经济的发展相适应，与环境、资源相协调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P74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4380"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增长过慢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①劳动力短缺。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②国防兵源不足。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③社会养老负担加重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鼓励生育；接纳海外移民等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3"/>
          <p:cNvSpPr txBox="1"/>
          <p:nvPr/>
        </p:nvSpPr>
        <p:spPr>
          <a:xfrm>
            <a:off x="356870" y="152400"/>
            <a:ext cx="11634470" cy="655320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+mn-ea"/>
              </a:rPr>
              <a:t>4.</a:t>
            </a:r>
            <a:r>
              <a:rPr lang="zh-CN" altLang="zh-CN" sz="2000" b="1" dirty="0" smtClean="0">
                <a:latin typeface="+mn-ea"/>
              </a:rPr>
              <a:t>世界三大人种</a:t>
            </a:r>
            <a:endParaRPr lang="zh-CN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   (1)</a:t>
            </a:r>
            <a:r>
              <a:rPr lang="zh-CN" altLang="zh-CN" sz="2000" dirty="0" smtClean="0">
                <a:latin typeface="+mn-ea"/>
              </a:rPr>
              <a:t>人种的划分依据：</a:t>
            </a:r>
            <a:endParaRPr lang="zh-CN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   (2)</a:t>
            </a:r>
            <a:r>
              <a:rPr lang="zh-CN" altLang="zh-CN" sz="2000" dirty="0" smtClean="0">
                <a:latin typeface="+mn-ea"/>
              </a:rPr>
              <a:t>分布地区</a:t>
            </a:r>
            <a:r>
              <a:rPr lang="en-US" altLang="zh-CN" sz="2000" b="1" dirty="0" smtClean="0">
                <a:latin typeface="+mn-ea"/>
              </a:rPr>
              <a:t>P75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1.</a:t>
            </a:r>
            <a:r>
              <a:rPr lang="zh-CN" altLang="zh-CN" sz="2000" dirty="0" smtClean="0">
                <a:latin typeface="+mn-ea"/>
              </a:rPr>
              <a:t>西亚和北非地区的阿拉伯人属于</a:t>
            </a:r>
            <a:endParaRPr lang="zh-CN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2.</a:t>
            </a:r>
            <a:r>
              <a:rPr lang="zh-CN" altLang="zh-CN" sz="2000" dirty="0" smtClean="0">
                <a:latin typeface="+mn-ea"/>
              </a:rPr>
              <a:t>美洲地区的印第安人和北冰洋沿岸的因纽特人属于</a:t>
            </a:r>
            <a:endParaRPr lang="zh-CN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3.</a:t>
            </a:r>
            <a:r>
              <a:rPr lang="zh-CN" altLang="zh-CN" sz="2000" dirty="0" smtClean="0">
                <a:latin typeface="+mn-ea"/>
              </a:rPr>
              <a:t>印度大部分人口属于</a:t>
            </a:r>
            <a:endParaRPr lang="zh-CN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dirty="0" smtClean="0">
              <a:latin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44975" y="1654651"/>
          <a:ext cx="6417367" cy="3062605"/>
        </p:xfrm>
        <a:graphic>
          <a:graphicData uri="http://schemas.openxmlformats.org/drawingml/2006/table">
            <a:tbl>
              <a:tblPr/>
              <a:tblGrid>
                <a:gridCol w="1527810"/>
                <a:gridCol w="4889557"/>
              </a:tblGrid>
              <a:tr h="559785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三大人种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主要分布地区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3214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黄种人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东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部和东南部、北美洲北部、南美洲西北部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822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白种人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欧洲、南美洲东南部、大洋洲东南部、非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北美洲中部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355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黑种人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非洲中部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2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大洋洲西北部</a:t>
                      </a:r>
                      <a:endParaRPr lang="zh-CN" altLang="zh-CN" sz="2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553" name="Picture 1" descr="DL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4655" y="1973580"/>
            <a:ext cx="493668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11"/>
          <p:cNvSpPr txBox="1"/>
          <p:nvPr/>
        </p:nvSpPr>
        <p:spPr>
          <a:xfrm>
            <a:off x="2052955" y="2294255"/>
            <a:ext cx="94361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亚洲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2324735" y="3717290"/>
            <a:ext cx="929005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北部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3847465" y="3717290"/>
            <a:ext cx="108585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西部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3538220" y="4319905"/>
            <a:ext cx="833755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南部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3223895" y="741045"/>
            <a:ext cx="3171825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pPr marL="0" algn="ctr" defTabSz="914400" rtl="0" fontAlgn="auto">
              <a:lnSpc>
                <a:spcPct val="100000"/>
              </a:lnSpc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体质方面的特征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sym typeface="+mn-ea"/>
              </a:rPr>
              <a:t>P74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2" name="文本框 11"/>
          <p:cNvSpPr txBox="1"/>
          <p:nvPr/>
        </p:nvSpPr>
        <p:spPr>
          <a:xfrm>
            <a:off x="4504055" y="4816475"/>
            <a:ext cx="1199515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白种人</a:t>
            </a:r>
            <a:endParaRPr lang="zh-CN" altLang="zh-CN" sz="2000" b="1" dirty="0" smtClean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6396355" y="5312410"/>
            <a:ext cx="162687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黄种人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3175000" y="5742940"/>
            <a:ext cx="1456055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白种人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4" grpId="0"/>
      <p:bldP spid="2" grpId="0"/>
      <p:bldP spid="5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09084" y="140451"/>
            <a:ext cx="3906985" cy="553982"/>
          </a:xfrm>
          <a:prstGeom prst="rect">
            <a:avLst/>
          </a:prstGeom>
        </p:spPr>
        <p:txBody>
          <a:bodyPr wrap="square" lIns="91427" tIns="45712" rIns="91427" bIns="45712">
            <a:spAutoFit/>
          </a:bodyPr>
          <a:p>
            <a:r>
              <a:rPr lang="zh-CN" altLang="zh-CN" sz="3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世界的语言和宗教</a:t>
            </a:r>
            <a:endParaRPr lang="zh-CN" altLang="zh-CN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915" y="1007110"/>
            <a:ext cx="4567555" cy="199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、联合国       工作语言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P77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          （使用人数最多）                                    （ 使用范围最广）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法语、阿拉伯语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西班牙语、俄语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0522" y="4102260"/>
          <a:ext cx="11410950" cy="2564871"/>
        </p:xfrm>
        <a:graphic>
          <a:graphicData uri="http://schemas.openxmlformats.org/drawingml/2006/table">
            <a:tbl>
              <a:tblPr/>
              <a:tblGrid>
                <a:gridCol w="1449070"/>
                <a:gridCol w="3710962"/>
                <a:gridCol w="162560"/>
                <a:gridCol w="1465580"/>
                <a:gridCol w="4622558"/>
              </a:tblGrid>
              <a:tr h="63690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主要语言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分布地区</a:t>
                      </a: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P78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主要语言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分布地区</a:t>
                      </a: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P78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汉语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亚洲东南部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英语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欧洲西部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、亚洲南部等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926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俄语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俄罗斯、亚洲中西部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法语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法国、非洲中西部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西班牙语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西班牙、拉丁美洲的许多国家（巴西：葡萄牙语）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阿拉伯语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非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</a:t>
                      </a: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.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1"/>
          <p:cNvSpPr txBox="1"/>
          <p:nvPr/>
        </p:nvSpPr>
        <p:spPr>
          <a:xfrm>
            <a:off x="2380833" y="4884810"/>
            <a:ext cx="136058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中国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8791366" y="4829125"/>
            <a:ext cx="136058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北美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8324433" y="6082615"/>
            <a:ext cx="136058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西部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10334099" y="6062295"/>
            <a:ext cx="2261444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北部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60" y="0"/>
            <a:ext cx="5577840" cy="395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11"/>
          <p:cNvSpPr txBox="1"/>
          <p:nvPr/>
        </p:nvSpPr>
        <p:spPr>
          <a:xfrm>
            <a:off x="1856105" y="1057275"/>
            <a:ext cx="94361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en-US" altLang="zh-CN" sz="2000" b="1" dirty="0" smtClean="0">
                <a:solidFill>
                  <a:srgbClr val="EE7351"/>
                </a:solidFill>
                <a:latin typeface="+mn-ea"/>
              </a:rPr>
              <a:t>6</a:t>
            </a:r>
            <a:r>
              <a:rPr lang="zh-CN" altLang="en-US" sz="2000" b="1" dirty="0" smtClean="0">
                <a:solidFill>
                  <a:srgbClr val="EE7351"/>
                </a:solidFill>
                <a:latin typeface="+mn-ea"/>
              </a:rPr>
              <a:t>种</a:t>
            </a:r>
            <a:endParaRPr lang="zh-CN" altLang="en-US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390525" y="1454785"/>
            <a:ext cx="94361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汉语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390525" y="1852295"/>
            <a:ext cx="943610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英语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2" grpId="0"/>
      <p:bldP spid="6" grpId="0"/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1625" y="1639570"/>
          <a:ext cx="11817350" cy="4387215"/>
        </p:xfrm>
        <a:graphic>
          <a:graphicData uri="http://schemas.openxmlformats.org/drawingml/2006/table">
            <a:tbl>
              <a:tblPr/>
              <a:tblGrid>
                <a:gridCol w="1770380"/>
                <a:gridCol w="2947670"/>
                <a:gridCol w="3478530"/>
                <a:gridCol w="3620770"/>
              </a:tblGrid>
              <a:tr h="55181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三大宗教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基督教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伊斯兰教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佛教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270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发源地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P79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亚洲西部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古印度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065"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分布地区</a:t>
                      </a:r>
                      <a:endParaRPr lang="zh-CN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P79</a:t>
                      </a:r>
                      <a:endParaRPr lang="en-US" altLang="zh-CN" sz="24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和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大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洋洲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亚洲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非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洲的北部和东部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亚洲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r>
                        <a:rPr lang="en-US" altLang="zh-CN" sz="240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</a:t>
                      </a:r>
                      <a:endParaRPr lang="zh-CN" altLang="zh-CN" sz="2400" u="sng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05">
                <a:tc rowSpan="2"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宗教建筑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P80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976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24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endParaRPr lang="zh-CN" altLang="en-US" sz="24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9" name="Picture 3" descr="C:\Users\Administrator\Desktop\2020版地理《中考状元》（人教版）课件制作材料\6-4.T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738755" y="4191635"/>
            <a:ext cx="1223010" cy="1683385"/>
          </a:xfrm>
          <a:prstGeom prst="rect">
            <a:avLst/>
          </a:prstGeom>
          <a:noFill/>
        </p:spPr>
      </p:pic>
      <p:pic>
        <p:nvPicPr>
          <p:cNvPr id="24578" name="Picture 2" descr="C:\Users\Administrator\Desktop\2020版地理《中考状元》（人教版）课件制作材料\6-5.T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490210" y="4177982"/>
            <a:ext cx="2228850" cy="1697354"/>
          </a:xfrm>
          <a:prstGeom prst="rect">
            <a:avLst/>
          </a:prstGeom>
          <a:noFill/>
        </p:spPr>
      </p:pic>
      <p:pic>
        <p:nvPicPr>
          <p:cNvPr id="24577" name="Picture 1" descr="C:\Users\Administrator\Desktop\2020版地理《中考状元》（人教版）课件制作材料\6-6.TIF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9297035" y="4177665"/>
            <a:ext cx="1447165" cy="1751330"/>
          </a:xfrm>
          <a:prstGeom prst="rect">
            <a:avLst/>
          </a:prstGeom>
          <a:noFill/>
        </p:spPr>
      </p:pic>
      <p:sp>
        <p:nvSpPr>
          <p:cNvPr id="17" name="文本框 11"/>
          <p:cNvSpPr txBox="1"/>
          <p:nvPr/>
        </p:nvSpPr>
        <p:spPr>
          <a:xfrm>
            <a:off x="5490423" y="2204230"/>
            <a:ext cx="1918544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阿拉伯半岛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2086828" y="2784525"/>
            <a:ext cx="136058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欧洲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3247181" y="2784475"/>
            <a:ext cx="136058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美洲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0" name="文本框 11"/>
          <p:cNvSpPr txBox="1"/>
          <p:nvPr/>
        </p:nvSpPr>
        <p:spPr>
          <a:xfrm>
            <a:off x="5872698" y="2784425"/>
            <a:ext cx="1951137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西部和东南部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9453671" y="2948060"/>
            <a:ext cx="2261444" cy="430871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东部和东南部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625" y="387985"/>
            <a:ext cx="26371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sz="2800" b="1" dirty="0" smtClean="0">
                <a:latin typeface="+mn-ea"/>
                <a:sym typeface="+mn-ea"/>
              </a:rPr>
              <a:t>2.</a:t>
            </a:r>
            <a:r>
              <a:rPr lang="zh-CN" altLang="zh-CN" sz="2800" b="1" dirty="0" smtClean="0">
                <a:latin typeface="+mn-ea"/>
                <a:sym typeface="+mn-ea"/>
              </a:rPr>
              <a:t>世界三大宗教</a:t>
            </a:r>
            <a:endParaRPr lang="zh-CN" altLang="zh-CN" sz="2800" b="1" dirty="0" smtClean="0">
              <a:latin typeface="+mn-ea"/>
              <a:sym typeface="+mn-ea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839720" y="3763010"/>
            <a:ext cx="1021080" cy="42862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dirty="0">
                <a:solidFill>
                  <a:srgbClr val="FF0000"/>
                </a:solidFill>
                <a:latin typeface="+mn-ea"/>
                <a:sym typeface="+mn-ea"/>
              </a:rPr>
              <a:t>教堂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5955030" y="3763010"/>
            <a:ext cx="1235710" cy="42862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200" b="1" dirty="0" smtClean="0">
                <a:solidFill>
                  <a:srgbClr val="EE7351"/>
                </a:solidFill>
                <a:latin typeface="+mn-ea"/>
              </a:rPr>
              <a:t>清真寺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9624060" y="3749040"/>
            <a:ext cx="1120140" cy="42862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en-US" sz="2200" b="1" dirty="0" smtClean="0">
                <a:solidFill>
                  <a:srgbClr val="EE7351"/>
                </a:solidFill>
                <a:latin typeface="+mn-ea"/>
              </a:rPr>
              <a:t>佛塔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681345" y="387985"/>
            <a:ext cx="5868035" cy="42862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en-US" sz="2200" b="1" dirty="0" smtClean="0">
                <a:solidFill>
                  <a:srgbClr val="EE7351"/>
                </a:solidFill>
                <a:latin typeface="+mn-ea"/>
              </a:rPr>
              <a:t>印度居民主要信仰：印度教</a:t>
            </a:r>
            <a:r>
              <a:rPr lang="en-US" altLang="zh-CN" sz="2200" b="1" dirty="0" smtClean="0">
                <a:solidFill>
                  <a:srgbClr val="EE7351"/>
                </a:solidFill>
                <a:latin typeface="+mn-ea"/>
              </a:rPr>
              <a:t> </a:t>
            </a:r>
            <a:endParaRPr lang="zh-CN" altLang="en-US" sz="22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3" grpId="0"/>
      <p:bldP spid="4" grpId="0"/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Box 3"/>
          <p:cNvSpPr txBox="1"/>
          <p:nvPr/>
        </p:nvSpPr>
        <p:spPr>
          <a:xfrm>
            <a:off x="500063" y="428625"/>
            <a:ext cx="18319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latin typeface="Calibri" panose="020F0502020204030204" charset="0"/>
                <a:ea typeface="宋体" panose="02010600030101010101" pitchFamily="2" charset="-122"/>
              </a:rPr>
              <a:t>五、聚落</a:t>
            </a:r>
            <a:endParaRPr lang="zh-CN" altLang="en-US" sz="32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387" name="TextBox 4"/>
          <p:cNvSpPr txBox="1"/>
          <p:nvPr/>
        </p:nvSpPr>
        <p:spPr>
          <a:xfrm>
            <a:off x="611188" y="1190625"/>
            <a:ext cx="5560695" cy="18148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、聚落分类：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乡村和城市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P81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Calibri" panose="020F0502020204030204" charset="0"/>
                <a:ea typeface="宋体" panose="02010600030101010101" pitchFamily="2" charset="-122"/>
              </a:rPr>
              <a:t>）根本差异：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劳动生产方式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P81</a:t>
            </a:r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6388" name="Picture 31" descr="p8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525" y="2628900"/>
            <a:ext cx="3649345" cy="3031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30" descr="p8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2597150"/>
            <a:ext cx="3943985" cy="3063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TextBox 7"/>
          <p:cNvSpPr txBox="1"/>
          <p:nvPr/>
        </p:nvSpPr>
        <p:spPr>
          <a:xfrm>
            <a:off x="387350" y="5791835"/>
            <a:ext cx="50323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农业：耕作业（种植业）、林业、畜牧业、渔业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TextBox 8"/>
          <p:cNvSpPr txBox="1"/>
          <p:nvPr/>
        </p:nvSpPr>
        <p:spPr>
          <a:xfrm>
            <a:off x="8515985" y="5791835"/>
            <a:ext cx="157003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工业和服务业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90" grpId="0"/>
      <p:bldP spid="1639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0035" y="266065"/>
            <a:ext cx="484187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+mn-ea"/>
                <a:sym typeface="+mn-ea"/>
              </a:rPr>
              <a:t>2</a:t>
            </a:r>
            <a:r>
              <a:rPr lang="zh-CN" altLang="zh-CN" b="1" dirty="0" smtClean="0">
                <a:latin typeface="+mn-ea"/>
                <a:sym typeface="+mn-ea"/>
              </a:rPr>
              <a:t>．聚落与环境</a:t>
            </a:r>
            <a:endParaRPr lang="zh-CN" altLang="zh-CN" b="1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  <a:sym typeface="+mn-ea"/>
              </a:rPr>
              <a:t>(1)</a:t>
            </a:r>
            <a:r>
              <a:rPr lang="zh-CN" altLang="zh-CN" dirty="0" smtClean="0">
                <a:latin typeface="+mn-ea"/>
                <a:sym typeface="+mn-ea"/>
              </a:rPr>
              <a:t>影响聚落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sym typeface="+mn-ea"/>
              </a:rPr>
              <a:t>形成与发展</a:t>
            </a:r>
            <a:r>
              <a:rPr lang="zh-CN" altLang="zh-CN" dirty="0" smtClean="0">
                <a:latin typeface="+mn-ea"/>
                <a:sym typeface="+mn-ea"/>
              </a:rPr>
              <a:t>的主要因素</a:t>
            </a:r>
            <a:r>
              <a:rPr lang="en-US" altLang="zh-CN" b="1" dirty="0" smtClean="0">
                <a:latin typeface="+mn-ea"/>
                <a:sym typeface="+mn-ea"/>
              </a:rPr>
              <a:t>P82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  <a:sym typeface="+mn-ea"/>
              </a:rPr>
              <a:t>   </a:t>
            </a:r>
            <a:r>
              <a:rPr lang="zh-CN" altLang="zh-CN" dirty="0" smtClean="0">
                <a:latin typeface="+mn-ea"/>
                <a:sym typeface="+mn-ea"/>
              </a:rPr>
              <a:t>①自然因素：资源、地形、气候、土壤等。</a:t>
            </a:r>
            <a:r>
              <a:rPr lang="en-US" altLang="zh-CN" dirty="0" smtClean="0">
                <a:latin typeface="+mn-ea"/>
                <a:sym typeface="+mn-ea"/>
              </a:rPr>
              <a:t>      </a:t>
            </a: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  <a:sym typeface="+mn-ea"/>
              </a:rPr>
              <a:t>   </a:t>
            </a:r>
            <a:r>
              <a:rPr lang="zh-CN" altLang="zh-CN" dirty="0" smtClean="0">
                <a:latin typeface="+mn-ea"/>
                <a:sym typeface="+mn-ea"/>
              </a:rPr>
              <a:t>②社会因素：交通、经济发展水平等。</a:t>
            </a: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  <a:sym typeface="+mn-ea"/>
              </a:rPr>
              <a:t>(2)</a:t>
            </a:r>
            <a:r>
              <a:rPr lang="zh-CN" altLang="en-US" dirty="0" smtClean="0">
                <a:latin typeface="+mn-ea"/>
                <a:sym typeface="+mn-ea"/>
              </a:rPr>
              <a:t>聚落的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sym typeface="+mn-ea"/>
              </a:rPr>
              <a:t>分布</a:t>
            </a:r>
            <a:r>
              <a:rPr lang="zh-CN" altLang="en-US" dirty="0" smtClean="0">
                <a:latin typeface="+mn-ea"/>
                <a:sym typeface="+mn-ea"/>
              </a:rPr>
              <a:t>与环境</a:t>
            </a:r>
            <a:r>
              <a:rPr lang="en-US" altLang="zh-CN" b="1" dirty="0" smtClean="0">
                <a:latin typeface="+mn-ea"/>
                <a:sym typeface="+mn-ea"/>
              </a:rPr>
              <a:t>P82</a:t>
            </a:r>
            <a:endParaRPr lang="zh-CN" altLang="en-US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①河流</a:t>
            </a:r>
            <a:r>
              <a:rPr lang="zh-CN" altLang="zh-CN" b="1" dirty="0" smtClean="0">
                <a:latin typeface="+mn-ea"/>
                <a:sym typeface="+mn-ea"/>
              </a:rPr>
              <a:t>中下游平原地区或河口、沿海地区</a:t>
            </a:r>
            <a:r>
              <a:rPr lang="zh-CN" altLang="zh-CN" dirty="0" smtClean="0">
                <a:latin typeface="+mn-ea"/>
                <a:sym typeface="+mn-ea"/>
              </a:rPr>
              <a:t>，工农业生产比较发达，聚落分布比较</a:t>
            </a:r>
            <a:r>
              <a:rPr lang="zh-CN" altLang="zh-CN" b="1" dirty="0" smtClean="0">
                <a:latin typeface="+mn-ea"/>
                <a:sym typeface="+mn-ea"/>
              </a:rPr>
              <a:t>密集</a:t>
            </a:r>
            <a:r>
              <a:rPr lang="zh-CN" altLang="zh-CN" dirty="0" smtClean="0">
                <a:latin typeface="+mn-ea"/>
                <a:sym typeface="+mn-ea"/>
              </a:rPr>
              <a:t>；</a:t>
            </a: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②在</a:t>
            </a:r>
            <a:r>
              <a:rPr lang="zh-CN" altLang="zh-CN" b="1" dirty="0" smtClean="0">
                <a:latin typeface="+mn-ea"/>
                <a:sym typeface="+mn-ea"/>
              </a:rPr>
              <a:t>高山、荒漠</a:t>
            </a:r>
            <a:r>
              <a:rPr lang="zh-CN" altLang="zh-CN" dirty="0" smtClean="0">
                <a:latin typeface="+mn-ea"/>
                <a:sym typeface="+mn-ea"/>
              </a:rPr>
              <a:t>地区，则</a:t>
            </a:r>
            <a:r>
              <a:rPr lang="zh-CN" altLang="zh-CN" b="1" dirty="0" smtClean="0">
                <a:latin typeface="+mn-ea"/>
                <a:sym typeface="+mn-ea"/>
              </a:rPr>
              <a:t>少有或没有聚落</a:t>
            </a:r>
            <a:r>
              <a:rPr lang="zh-CN" altLang="zh-CN" dirty="0" smtClean="0">
                <a:latin typeface="+mn-ea"/>
                <a:sym typeface="+mn-ea"/>
              </a:rPr>
              <a:t>。</a:t>
            </a: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  <a:sym typeface="+mn-ea"/>
              </a:rPr>
              <a:t>(3)</a:t>
            </a:r>
            <a:r>
              <a:rPr lang="zh-CN" altLang="zh-CN" dirty="0" smtClean="0">
                <a:latin typeface="+mn-ea"/>
                <a:sym typeface="+mn-ea"/>
              </a:rPr>
              <a:t>聚落的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sym typeface="+mn-ea"/>
              </a:rPr>
              <a:t>形态与环境</a:t>
            </a:r>
            <a:r>
              <a:rPr lang="zh-CN" altLang="zh-CN" dirty="0" smtClean="0">
                <a:latin typeface="+mn-ea"/>
                <a:sym typeface="+mn-ea"/>
              </a:rPr>
              <a:t>：</a:t>
            </a:r>
            <a:r>
              <a:rPr lang="en-US" altLang="zh-CN" dirty="0" smtClean="0">
                <a:latin typeface="+mn-ea"/>
                <a:sym typeface="+mn-ea"/>
              </a:rPr>
              <a:t>P82</a:t>
            </a: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  <a:sym typeface="+mn-ea"/>
              </a:rPr>
              <a:t>有的聚落在平原地区聚集呈</a:t>
            </a:r>
            <a:r>
              <a:rPr lang="en-US" altLang="zh-CN" u="sng" dirty="0" smtClean="0">
                <a:latin typeface="+mn-ea"/>
                <a:sym typeface="+mn-ea"/>
              </a:rPr>
              <a:t>                 </a:t>
            </a:r>
            <a:r>
              <a:rPr lang="zh-CN" altLang="zh-CN" dirty="0" smtClean="0">
                <a:latin typeface="+mn-ea"/>
                <a:sym typeface="+mn-ea"/>
              </a:rPr>
              <a:t>状，有的聚落沿着河流、山麓、谷地等呈</a:t>
            </a:r>
            <a:r>
              <a:rPr lang="en-US" altLang="zh-CN" u="sng" dirty="0" smtClean="0">
                <a:latin typeface="+mn-ea"/>
                <a:sym typeface="+mn-ea"/>
              </a:rPr>
              <a:t>             </a:t>
            </a:r>
            <a:r>
              <a:rPr lang="zh-CN" altLang="zh-CN" dirty="0" smtClean="0">
                <a:latin typeface="+mn-ea"/>
                <a:sym typeface="+mn-ea"/>
              </a:rPr>
              <a:t>状。</a:t>
            </a:r>
            <a:endParaRPr lang="zh-CN" altLang="zh-CN" dirty="0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  <a:sym typeface="+mn-ea"/>
              </a:rPr>
              <a:t>（</a:t>
            </a:r>
            <a:r>
              <a:rPr lang="en-US" altLang="zh-CN" dirty="0" smtClean="0">
                <a:latin typeface="+mn-ea"/>
                <a:sym typeface="+mn-ea"/>
              </a:rPr>
              <a:t>4</a:t>
            </a:r>
            <a:r>
              <a:rPr lang="zh-CN" altLang="en-US" dirty="0" smtClean="0">
                <a:latin typeface="+mn-ea"/>
                <a:sym typeface="+mn-ea"/>
              </a:rPr>
              <a:t>）民居与环境：</a:t>
            </a:r>
            <a:r>
              <a:rPr lang="en-US" altLang="zh-CN" b="1" dirty="0" smtClean="0">
                <a:latin typeface="+mn-ea"/>
                <a:sym typeface="+mn-ea"/>
              </a:rPr>
              <a:t>P83</a:t>
            </a:r>
            <a:endParaRPr lang="en-US" altLang="zh-CN" b="1" dirty="0" smtClean="0">
              <a:latin typeface="+mn-ea"/>
              <a:sym typeface="+mn-ea"/>
            </a:endParaRPr>
          </a:p>
        </p:txBody>
      </p:sp>
      <p:grpSp>
        <p:nvGrpSpPr>
          <p:cNvPr id="4" name="组合 14"/>
          <p:cNvGrpSpPr/>
          <p:nvPr/>
        </p:nvGrpSpPr>
        <p:grpSpPr>
          <a:xfrm>
            <a:off x="5998528" y="424815"/>
            <a:ext cx="5572125" cy="2384425"/>
            <a:chOff x="487363" y="1687513"/>
            <a:chExt cx="7832725" cy="4254500"/>
          </a:xfrm>
        </p:grpSpPr>
        <p:pic>
          <p:nvPicPr>
            <p:cNvPr id="16387" name="Picture 18" descr="p82-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43013" y="2578100"/>
              <a:ext cx="5576887" cy="22907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388" name="AutoShape 5"/>
            <p:cNvSpPr/>
            <p:nvPr/>
          </p:nvSpPr>
          <p:spPr>
            <a:xfrm>
              <a:off x="823913" y="2006600"/>
              <a:ext cx="1452562" cy="6334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水源充足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89" name="AutoShape 6"/>
            <p:cNvSpPr/>
            <p:nvPr/>
          </p:nvSpPr>
          <p:spPr>
            <a:xfrm>
              <a:off x="2932113" y="1687513"/>
              <a:ext cx="2014537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土壤肥沃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90" name="AutoShape 7"/>
            <p:cNvSpPr/>
            <p:nvPr/>
          </p:nvSpPr>
          <p:spPr>
            <a:xfrm>
              <a:off x="5715000" y="1833563"/>
              <a:ext cx="2427288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自然资源丰富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91" name="AutoShape 8"/>
            <p:cNvSpPr/>
            <p:nvPr/>
          </p:nvSpPr>
          <p:spPr>
            <a:xfrm>
              <a:off x="487363" y="5256213"/>
              <a:ext cx="1762125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交通便利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92" name="AutoShape 9"/>
            <p:cNvSpPr/>
            <p:nvPr/>
          </p:nvSpPr>
          <p:spPr>
            <a:xfrm>
              <a:off x="6240463" y="4922838"/>
              <a:ext cx="2079625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地形平坦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93" name="AutoShape 10"/>
            <p:cNvSpPr/>
            <p:nvPr/>
          </p:nvSpPr>
          <p:spPr>
            <a:xfrm>
              <a:off x="3414713" y="4967288"/>
              <a:ext cx="1651000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楷体_GB2312"/>
                  <a:ea typeface="宋体" panose="02010600030101010101" pitchFamily="2" charset="-122"/>
                </a:rPr>
                <a:t>其他</a:t>
              </a:r>
              <a:endParaRPr lang="zh-CN" altLang="en-US" b="1" dirty="0">
                <a:solidFill>
                  <a:schemeClr val="bg1"/>
                </a:solidFill>
                <a:latin typeface="楷体_GB2312"/>
                <a:ea typeface="宋体" panose="02010600030101010101" pitchFamily="2" charset="-122"/>
              </a:endParaRPr>
            </a:p>
          </p:txBody>
        </p:sp>
        <p:sp>
          <p:nvSpPr>
            <p:cNvPr id="16394" name="Line 11"/>
            <p:cNvSpPr/>
            <p:nvPr/>
          </p:nvSpPr>
          <p:spPr>
            <a:xfrm>
              <a:off x="1360488" y="2638425"/>
              <a:ext cx="457200" cy="7620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5" name="Line 12"/>
            <p:cNvSpPr/>
            <p:nvPr/>
          </p:nvSpPr>
          <p:spPr>
            <a:xfrm>
              <a:off x="3832225" y="2362200"/>
              <a:ext cx="0" cy="8382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6" name="Line 13"/>
            <p:cNvSpPr/>
            <p:nvPr/>
          </p:nvSpPr>
          <p:spPr>
            <a:xfrm flipH="1">
              <a:off x="5865813" y="2530475"/>
              <a:ext cx="609600" cy="7620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7" name="Line 14"/>
            <p:cNvSpPr/>
            <p:nvPr/>
          </p:nvSpPr>
          <p:spPr>
            <a:xfrm>
              <a:off x="6311900" y="4225925"/>
              <a:ext cx="914400" cy="6858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8" name="Line 16"/>
            <p:cNvSpPr/>
            <p:nvPr/>
          </p:nvSpPr>
          <p:spPr>
            <a:xfrm flipV="1">
              <a:off x="1036638" y="4489450"/>
              <a:ext cx="609600" cy="7620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" name="文本框 11"/>
          <p:cNvSpPr txBox="1"/>
          <p:nvPr/>
        </p:nvSpPr>
        <p:spPr>
          <a:xfrm>
            <a:off x="3122086" y="3926205"/>
            <a:ext cx="136058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团块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3761323" y="4385310"/>
            <a:ext cx="1360587" cy="45910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400" b="1" dirty="0" smtClean="0">
                <a:solidFill>
                  <a:srgbClr val="EE7351"/>
                </a:solidFill>
                <a:latin typeface="+mn-ea"/>
              </a:rPr>
              <a:t>条带</a:t>
            </a:r>
            <a:endParaRPr lang="zh-CN" altLang="zh-CN" sz="2400" b="1" dirty="0" smtClean="0">
              <a:solidFill>
                <a:srgbClr val="EE7351"/>
              </a:solidFill>
              <a:latin typeface="+mn-ea"/>
            </a:endParaRPr>
          </a:p>
        </p:txBody>
      </p:sp>
      <p:pic>
        <p:nvPicPr>
          <p:cNvPr id="17410" name="Picture 10" descr="p8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25" y="3254375"/>
            <a:ext cx="2583815" cy="1802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Picture 9" descr="p8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3247390"/>
            <a:ext cx="2546985" cy="181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09550" y="5542280"/>
            <a:ext cx="1177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b="1" dirty="0" smtClean="0">
                <a:latin typeface="+mn-ea"/>
                <a:sym typeface="+mn-ea"/>
              </a:rPr>
              <a:t>3</a:t>
            </a:r>
            <a:r>
              <a:rPr lang="zh-CN" altLang="zh-CN" b="1" dirty="0" smtClean="0">
                <a:latin typeface="+mn-ea"/>
                <a:sym typeface="+mn-ea"/>
              </a:rPr>
              <a:t>．聚落与世界文化遗产</a:t>
            </a:r>
            <a:r>
              <a:rPr lang="en-US" altLang="zh-CN" b="1" dirty="0" smtClean="0">
                <a:latin typeface="+mn-ea"/>
                <a:sym typeface="+mn-ea"/>
              </a:rPr>
              <a:t>P84</a:t>
            </a:r>
            <a:endParaRPr lang="zh-CN" altLang="zh-CN" b="1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dirty="0" smtClean="0">
                <a:latin typeface="+mn-ea"/>
                <a:sym typeface="+mn-ea"/>
              </a:rPr>
              <a:t>(1)</a:t>
            </a:r>
            <a:r>
              <a:rPr lang="zh-CN" altLang="zh-CN" dirty="0" smtClean="0">
                <a:latin typeface="+mn-ea"/>
                <a:sym typeface="+mn-ea"/>
              </a:rPr>
              <a:t>为了更好地保护和挽救世界文化遗产，联合国教科文组织于</a:t>
            </a:r>
            <a:r>
              <a:rPr lang="en-US" altLang="zh-CN" dirty="0" smtClean="0">
                <a:latin typeface="+mn-ea"/>
                <a:sym typeface="+mn-ea"/>
              </a:rPr>
              <a:t>1972</a:t>
            </a:r>
            <a:r>
              <a:rPr lang="zh-CN" altLang="zh-CN" dirty="0" smtClean="0">
                <a:latin typeface="+mn-ea"/>
                <a:sym typeface="+mn-ea"/>
              </a:rPr>
              <a:t>年通过了《保护世界文化与自然遗产公约》。</a:t>
            </a:r>
            <a:endParaRPr lang="zh-CN" altLang="zh-CN" dirty="0" smtClean="0">
              <a:latin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dirty="0" smtClean="0">
                <a:latin typeface="+mn-ea"/>
                <a:sym typeface="+mn-ea"/>
              </a:rPr>
              <a:t>(2)</a:t>
            </a:r>
            <a:r>
              <a:rPr lang="zh-CN" altLang="zh-CN" dirty="0" smtClean="0">
                <a:latin typeface="+mn-ea"/>
                <a:sym typeface="+mn-ea"/>
              </a:rPr>
              <a:t>被列入《世界遗产名录》的聚落有：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sym typeface="+mn-ea"/>
              </a:rPr>
              <a:t>法国</a:t>
            </a:r>
            <a:r>
              <a:rPr lang="zh-CN" altLang="zh-CN" dirty="0" smtClean="0">
                <a:latin typeface="+mn-ea"/>
                <a:sym typeface="+mn-ea"/>
              </a:rPr>
              <a:t>巴黎塞纳河沿岸，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sym typeface="+mn-ea"/>
              </a:rPr>
              <a:t>意大利</a:t>
            </a:r>
            <a:r>
              <a:rPr lang="zh-CN" altLang="zh-CN" dirty="0" smtClean="0">
                <a:latin typeface="+mn-ea"/>
                <a:sym typeface="+mn-ea"/>
              </a:rPr>
              <a:t>的威尼斯城，</a:t>
            </a:r>
            <a:endParaRPr lang="zh-CN" altLang="zh-CN" dirty="0" smtClean="0">
              <a:latin typeface="+mn-ea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zh-CN" dirty="0" smtClean="0">
                <a:latin typeface="+mn-ea"/>
                <a:sym typeface="+mn-ea"/>
              </a:rPr>
              <a:t>    我国</a:t>
            </a:r>
            <a:r>
              <a:rPr lang="en-US" altLang="zh-CN" u="sng" dirty="0" smtClean="0">
                <a:latin typeface="+mn-ea"/>
                <a:sym typeface="+mn-ea"/>
              </a:rPr>
              <a:t>            </a:t>
            </a:r>
            <a:r>
              <a:rPr lang="zh-CN" altLang="zh-CN" dirty="0" smtClean="0">
                <a:latin typeface="+mn-ea"/>
                <a:sym typeface="+mn-ea"/>
              </a:rPr>
              <a:t>省的平遥古城、</a:t>
            </a:r>
            <a:r>
              <a:rPr lang="en-US" altLang="zh-CN" u="sng" dirty="0" smtClean="0">
                <a:latin typeface="+mn-ea"/>
                <a:sym typeface="+mn-ea"/>
              </a:rPr>
              <a:t>              </a:t>
            </a:r>
            <a:r>
              <a:rPr lang="zh-CN" altLang="zh-CN" dirty="0" smtClean="0">
                <a:latin typeface="+mn-ea"/>
                <a:sym typeface="+mn-ea"/>
              </a:rPr>
              <a:t>省的丽江古城、</a:t>
            </a:r>
            <a:r>
              <a:rPr lang="en-US" altLang="zh-CN" u="sng" dirty="0" smtClean="0">
                <a:latin typeface="+mn-ea"/>
                <a:sym typeface="+mn-ea"/>
              </a:rPr>
              <a:t>             </a:t>
            </a:r>
            <a:r>
              <a:rPr lang="zh-CN" altLang="zh-CN" dirty="0" smtClean="0">
                <a:latin typeface="+mn-ea"/>
                <a:sym typeface="+mn-ea"/>
              </a:rPr>
              <a:t>省的皖南古村落、澳门历史城区等。</a:t>
            </a:r>
            <a:endParaRPr lang="zh-CN" altLang="en-US"/>
          </a:p>
        </p:txBody>
      </p:sp>
      <p:sp>
        <p:nvSpPr>
          <p:cNvPr id="9" name="文本框 11"/>
          <p:cNvSpPr txBox="1"/>
          <p:nvPr/>
        </p:nvSpPr>
        <p:spPr>
          <a:xfrm>
            <a:off x="1043731" y="6340475"/>
            <a:ext cx="136058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山西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3527008" y="6343650"/>
            <a:ext cx="136058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云南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5999063" y="6340475"/>
            <a:ext cx="1360587" cy="39751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sz="2000" b="1" dirty="0" smtClean="0">
                <a:solidFill>
                  <a:srgbClr val="EE7351"/>
                </a:solidFill>
                <a:latin typeface="+mn-ea"/>
              </a:rPr>
              <a:t>安徽</a:t>
            </a:r>
            <a:endParaRPr lang="zh-CN" altLang="zh-CN" sz="2000" b="1" dirty="0" smtClean="0">
              <a:solidFill>
                <a:srgbClr val="EE735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0" y="-43815"/>
          <a:ext cx="12204700" cy="6918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5020"/>
                <a:gridCol w="4882515"/>
                <a:gridCol w="5257165"/>
              </a:tblGrid>
              <a:tr h="492125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项目</a:t>
                      </a:r>
                      <a:endParaRPr lang="zh-CN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63413" marR="63413" marT="33046" marB="33046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纬度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P6</a:t>
                      </a:r>
                      <a:endParaRPr lang="en-US" altLang="zh-CN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63413" marR="63413" marT="33046" marB="33046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经度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P7</a:t>
                      </a:r>
                      <a:endParaRPr lang="en-US" altLang="zh-CN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63413" marR="63413" marT="33046" marB="33046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577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起始线</a:t>
                      </a:r>
                      <a:endParaRPr 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48229" marR="48229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赤道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本初子午线</a:t>
                      </a:r>
                      <a:endParaRPr lang="zh-CN" sz="1800" b="0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3830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 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度数划分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buNone/>
                      </a:pPr>
                      <a:endParaRPr lang="en-US" alt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63413" marR="63413" marT="33046" marB="33046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①从赤道向南和向北，各分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altLang="zh-CN" sz="1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②</a:t>
                      </a:r>
                      <a:r>
                        <a:rPr lang="en-US" altLang="zh-CN" sz="18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为低纬度地区；</a:t>
                      </a:r>
                      <a:r>
                        <a:rPr lang="en-US" altLang="zh-CN" sz="18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b="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800" b="0" u="non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为中纬度地区；</a:t>
                      </a:r>
                      <a:r>
                        <a:rPr lang="en-US" altLang="zh-CN" sz="18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</a:t>
                      </a:r>
                      <a:endParaRPr lang="en-US" altLang="zh-CN" sz="1800" b="0" u="sng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800" b="0" u="non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b="0" u="sng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为高纬度地区</a:t>
                      </a:r>
                      <a:endParaRPr lang="zh-CN" altLang="zh-CN" sz="18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413" marR="63413" marT="33046" marB="33046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从本初子午线向东和向西，各分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altLang="zh-CN" sz="1800" b="0" kern="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413" marR="63413" marT="33046" marB="33046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511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代号</a:t>
                      </a:r>
                      <a:endParaRPr 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48229" marR="48229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北纬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N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南纬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S</a:t>
                      </a:r>
                      <a:endParaRPr lang="en-US" sz="1800" b="1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东经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E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西经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W</a:t>
                      </a:r>
                      <a:endParaRPr lang="en-US" sz="1800" b="1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807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变化规律</a:t>
                      </a:r>
                      <a:endParaRPr 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48229" marR="48229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北纬：愈向北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度数愈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sz="1800" b="1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南纬：愈向南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度数愈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en-US" altLang="zh-CN" sz="1800" b="1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南极点和北极点各为</a:t>
                      </a:r>
                      <a:r>
                        <a:rPr lang="en-US" sz="1800" b="1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90°</a:t>
                      </a:r>
                      <a:endParaRPr lang="en-US" sz="1800" b="1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东经：愈向东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度数愈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sz="1800" b="1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西经：愈向西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MingLiU_HKSCS" panose="02020500000000000000" charset="-120"/>
                        </a:rPr>
                        <a:t>，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度数愈</a:t>
                      </a:r>
                      <a:r>
                        <a:rPr lang="en-US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____</a:t>
                      </a:r>
                      <a:r>
                        <a:rPr lang="zh-CN" alt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。</a:t>
                      </a:r>
                      <a:endParaRPr lang="zh-CN" sz="1800" b="1" kern="100" dirty="0" smtClean="0">
                        <a:latin typeface="+mn-ea"/>
                        <a:ea typeface="+mn-ea"/>
                        <a:cs typeface="Courier New" panose="020703090202050204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东经和西经</a:t>
                      </a:r>
                      <a:r>
                        <a:rPr lang="en-US" altLang="zh-CN" sz="1800" b="0" u="sng" kern="100" baseline="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            </a:t>
                      </a:r>
                      <a:r>
                        <a:rPr lang="zh-CN" sz="1800" b="0" kern="100" dirty="0" smtClean="0">
                          <a:latin typeface="+mn-ea"/>
                          <a:ea typeface="+mn-ea"/>
                          <a:cs typeface="Times New Roman" panose="02020603050405020304"/>
                        </a:rPr>
                        <a:t>经线是重合的</a:t>
                      </a:r>
                      <a:endParaRPr lang="zh-CN" sz="1800" b="0" kern="100" dirty="0" smtClean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1015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度数划分</a:t>
                      </a:r>
                      <a:endParaRPr 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dobe 仿宋 Std R" panose="02020400000000000000" charset="-122"/>
                        </a:rPr>
                        <a:t>示意图</a:t>
                      </a:r>
                      <a:endParaRPr lang="zh-CN" sz="1600" b="1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dobe 仿宋 Std R" panose="02020400000000000000" charset="-122"/>
                      </a:endParaRPr>
                    </a:p>
                  </a:txBody>
                  <a:tcPr marL="48229" marR="48229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b="1" kern="1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b="0" kern="100" dirty="0">
                        <a:latin typeface="+mn-ea"/>
                        <a:ea typeface="+mn-ea"/>
                        <a:cs typeface="MingLiU_HKSCS" panose="02020500000000000000" charset="-120"/>
                      </a:endParaRPr>
                    </a:p>
                  </a:txBody>
                  <a:tcPr marL="48229" marR="482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 descr="T1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9225" y="4441190"/>
            <a:ext cx="1028065" cy="2384425"/>
          </a:xfrm>
          <a:prstGeom prst="rect">
            <a:avLst/>
          </a:prstGeom>
        </p:spPr>
      </p:pic>
      <p:pic>
        <p:nvPicPr>
          <p:cNvPr id="12" name="图片 11" descr="T1-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4505960"/>
            <a:ext cx="2808605" cy="2255520"/>
          </a:xfrm>
          <a:prstGeom prst="rect">
            <a:avLst/>
          </a:prstGeom>
        </p:spPr>
      </p:pic>
      <p:sp>
        <p:nvSpPr>
          <p:cNvPr id="14" name="文本框 5"/>
          <p:cNvSpPr txBox="1"/>
          <p:nvPr/>
        </p:nvSpPr>
        <p:spPr>
          <a:xfrm>
            <a:off x="4352865" y="3122136"/>
            <a:ext cx="70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endParaRPr lang="zh-CN" altLang="en-US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4779947" y="911982"/>
            <a:ext cx="70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90°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10198735" y="1513840"/>
            <a:ext cx="129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180°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2298425" y="1648284"/>
            <a:ext cx="16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30°</a:t>
            </a:r>
            <a:r>
              <a:rPr lang="zh-CN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～</a:t>
            </a:r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60°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2344758" y="1280135"/>
            <a:ext cx="14678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0°</a:t>
            </a:r>
            <a:r>
              <a:rPr lang="zh-CN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～</a:t>
            </a:r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30° 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2345005" y="2120333"/>
            <a:ext cx="16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60°</a:t>
            </a:r>
            <a:r>
              <a:rPr lang="zh-CN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～</a:t>
            </a:r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90°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352965" y="3490868"/>
            <a:ext cx="70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endParaRPr lang="zh-CN" altLang="en-US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9258495" y="3122118"/>
            <a:ext cx="70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endParaRPr lang="zh-CN" altLang="en-US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5"/>
          <p:cNvSpPr txBox="1"/>
          <p:nvPr/>
        </p:nvSpPr>
        <p:spPr>
          <a:xfrm>
            <a:off x="9258231" y="3490449"/>
            <a:ext cx="70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endParaRPr lang="zh-CN" altLang="en-US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8305800" y="3954780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EE73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180°</a:t>
            </a:r>
            <a:endParaRPr lang="en-US" altLang="zh-CN" b="1" dirty="0" smtClean="0">
              <a:solidFill>
                <a:srgbClr val="EE735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1" grpId="0"/>
      <p:bldP spid="22" grpId="0"/>
      <p:bldP spid="24" grpId="0"/>
      <p:bldP spid="25" grpId="0"/>
      <p:bldP spid="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72390"/>
          <a:ext cx="12192635" cy="6445885"/>
        </p:xfrm>
        <a:graphic>
          <a:graphicData uri="http://schemas.openxmlformats.org/drawingml/2006/table">
            <a:tbl>
              <a:tblPr/>
              <a:tblGrid>
                <a:gridCol w="2949575"/>
                <a:gridCol w="2632075"/>
                <a:gridCol w="2548255"/>
                <a:gridCol w="4062730"/>
              </a:tblGrid>
              <a:tr h="54864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传统民居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</a:t>
                      </a: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b="1" i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当地气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候特</a:t>
                      </a: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点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民居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特点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9165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东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南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亚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炎热多雨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dirty="0" smtClean="0">
                          <a:latin typeface="+mn-ea"/>
                          <a:sym typeface="+mn-ea"/>
                        </a:rPr>
                        <a:t>高脚屋，屋顶坡度大，上层住人，下层堆放杂物等，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通风透气，避免潮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湿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670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北极地区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气候严寒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用冰块筑成的小屋低矮无窗户，墙体厚，保温效果好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4216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西亚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、北非地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昼夜温差大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降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水稀少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多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风沙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墙厚、窗小，白天防晒隔热，防风沙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413" name="Picture 5" descr="C:\Users\Administrator\Desktop\2020版地理《中考状元》（人教版）课件制作材料\DL25-1.T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79450" y="788670"/>
            <a:ext cx="2068195" cy="1423670"/>
          </a:xfrm>
          <a:prstGeom prst="rect">
            <a:avLst/>
          </a:prstGeom>
          <a:noFill/>
        </p:spPr>
      </p:pic>
      <p:pic>
        <p:nvPicPr>
          <p:cNvPr id="17412" name="Picture 4" descr="C:\Users\Administrator\Desktop\2020版地理《中考状元》（人教版）课件制作材料\DL25-2.T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955040" y="2867660"/>
            <a:ext cx="1792605" cy="1233805"/>
          </a:xfrm>
          <a:prstGeom prst="rect">
            <a:avLst/>
          </a:prstGeom>
          <a:noFill/>
        </p:spPr>
      </p:pic>
      <p:pic>
        <p:nvPicPr>
          <p:cNvPr id="17411" name="Picture 3" descr="C:\Users\Administrator\Desktop\2020版地理《中考状元》（人教版）课件制作材料\DL25-3.TIF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862330" y="4897755"/>
            <a:ext cx="1701800" cy="1171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660" y="180975"/>
          <a:ext cx="12045950" cy="5701030"/>
        </p:xfrm>
        <a:graphic>
          <a:graphicData uri="http://schemas.openxmlformats.org/drawingml/2006/table">
            <a:tbl>
              <a:tblPr/>
              <a:tblGrid>
                <a:gridCol w="3576320"/>
                <a:gridCol w="2559685"/>
                <a:gridCol w="2605405"/>
                <a:gridCol w="3304540"/>
              </a:tblGrid>
              <a:tr h="65913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传统民居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典型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分布</a:t>
                      </a: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区</a:t>
                      </a:r>
                      <a:endParaRPr lang="zh-CN" altLang="zh-CN" sz="2400" b="1" i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当地气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候特</a:t>
                      </a: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点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民居</a:t>
                      </a:r>
                      <a:r>
                        <a:rPr lang="zh-CN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特点</a:t>
                      </a:r>
                      <a:endParaRPr lang="zh-CN" altLang="zh-CN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9870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中国的黄土高原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冬冷夏热</a:t>
                      </a: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endParaRPr lang="zh-CN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气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候干燥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利用黄土直立性好的特点挖成窑洞，窑洞具有冬暖夏凉的特点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中国的北京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冬冷夏热</a:t>
                      </a:r>
                      <a:endParaRPr lang="en-US" altLang="zh-CN" sz="2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东、南、西、北四面的房屋围在一起形成一个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口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24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字</a:t>
                      </a:r>
                      <a:endParaRPr lang="zh-CN" altLang="zh-CN" sz="2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C:\Users\Administrator\Desktop\2020版地理《中考状元》（人教版）课件制作材料\DL25-4.T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534035" y="1186180"/>
            <a:ext cx="2642870" cy="1819275"/>
          </a:xfrm>
          <a:prstGeom prst="rect">
            <a:avLst/>
          </a:prstGeom>
          <a:noFill/>
        </p:spPr>
      </p:pic>
      <p:pic>
        <p:nvPicPr>
          <p:cNvPr id="7" name="Picture 1" descr="C:\Users\Administrator\Desktop\2020版地理《中考状元》（人教版）课件制作材料\DL25-5.T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34035" y="3950335"/>
            <a:ext cx="2540000" cy="17481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167811" y="132197"/>
            <a:ext cx="3830784" cy="553982"/>
          </a:xfrm>
          <a:prstGeom prst="rect">
            <a:avLst/>
          </a:prstGeom>
        </p:spPr>
        <p:txBody>
          <a:bodyPr wrap="square" lIns="91427" tIns="45712" rIns="91427" bIns="45712">
            <a:spAutoFit/>
          </a:bodyPr>
          <a:p>
            <a:r>
              <a:rPr lang="zh-CN" altLang="zh-CN" sz="3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发展与合作</a:t>
            </a:r>
            <a:endParaRPr lang="zh-CN" altLang="zh-CN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07315" y="1101408"/>
            <a:ext cx="7976235" cy="46602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2" rIns="91427" bIns="45712" numCol="1" anchor="ctr" anchorCtr="0" compatLnSpc="1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+mn-ea"/>
              </a:rPr>
              <a:t>1</a:t>
            </a:r>
            <a:r>
              <a:rPr lang="zh-CN" altLang="zh-CN" b="1" dirty="0" smtClean="0">
                <a:latin typeface="+mn-ea"/>
              </a:rPr>
              <a:t>．地域发展差异</a:t>
            </a:r>
            <a:r>
              <a:rPr lang="en-US" altLang="zh-CN" b="1" dirty="0" smtClean="0">
                <a:latin typeface="+mn-ea"/>
              </a:rPr>
              <a:t>P88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(1)</a:t>
            </a:r>
            <a:r>
              <a:rPr lang="zh-CN" altLang="zh-CN" dirty="0" smtClean="0">
                <a:latin typeface="+mn-ea"/>
              </a:rPr>
              <a:t>大洲差异：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</a:rPr>
              <a:t>欧洲</a:t>
            </a:r>
            <a:r>
              <a:rPr lang="zh-CN" altLang="zh-CN" dirty="0" smtClean="0">
                <a:latin typeface="+mn-ea"/>
              </a:rPr>
              <a:t>的平均发展水平很高，而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</a:rPr>
              <a:t>非洲</a:t>
            </a:r>
            <a:r>
              <a:rPr lang="zh-CN" altLang="zh-CN" dirty="0" smtClean="0">
                <a:latin typeface="+mn-ea"/>
              </a:rPr>
              <a:t>的平均发展水平却很低。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(2)</a:t>
            </a:r>
            <a:r>
              <a:rPr lang="zh-CN" altLang="zh-CN" dirty="0" smtClean="0">
                <a:latin typeface="+mn-ea"/>
              </a:rPr>
              <a:t>国家差异：根据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</a:rPr>
              <a:t>发展水平差异</a:t>
            </a:r>
            <a:r>
              <a:rPr lang="zh-CN" altLang="zh-CN" dirty="0" smtClean="0">
                <a:latin typeface="+mn-ea"/>
              </a:rPr>
              <a:t>，大体把国家分为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u="sng" dirty="0" smtClean="0">
                <a:latin typeface="+mn-ea"/>
              </a:rPr>
              <a:t>                       </a:t>
            </a:r>
            <a:r>
              <a:rPr lang="zh-CN" altLang="zh-CN" dirty="0" smtClean="0">
                <a:latin typeface="+mn-ea"/>
              </a:rPr>
              <a:t>和</a:t>
            </a:r>
            <a:r>
              <a:rPr lang="en-US" altLang="zh-CN" u="sng" dirty="0" smtClean="0">
                <a:latin typeface="+mn-ea"/>
              </a:rPr>
              <a:t>                     </a:t>
            </a:r>
            <a:r>
              <a:rPr lang="zh-CN" altLang="zh-CN" dirty="0" smtClean="0">
                <a:latin typeface="+mn-ea"/>
              </a:rPr>
              <a:t>。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(3)</a:t>
            </a:r>
            <a:r>
              <a:rPr lang="zh-CN" altLang="zh-CN" dirty="0" smtClean="0">
                <a:latin typeface="+mn-ea"/>
              </a:rPr>
              <a:t>每个国家内部，甚至在一个城市中，发展水平也都存在着不同程度的差异。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+mn-ea"/>
              </a:rPr>
              <a:t>2</a:t>
            </a:r>
            <a:r>
              <a:rPr lang="zh-CN" altLang="zh-CN" b="1" dirty="0" smtClean="0">
                <a:latin typeface="+mn-ea"/>
              </a:rPr>
              <a:t>．发达国家和发展中国家的分布</a:t>
            </a:r>
            <a:r>
              <a:rPr lang="en-US" altLang="zh-CN" b="1" dirty="0" smtClean="0">
                <a:latin typeface="+mn-ea"/>
              </a:rPr>
              <a:t>P90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(1)</a:t>
            </a:r>
            <a:r>
              <a:rPr lang="zh-CN" altLang="zh-CN" dirty="0" smtClean="0">
                <a:latin typeface="+mn-ea"/>
              </a:rPr>
              <a:t>从世界范围看，大多数发达国家分布在北半球的</a:t>
            </a:r>
            <a:r>
              <a:rPr lang="en-US" altLang="zh-CN" u="sng" dirty="0" smtClean="0">
                <a:latin typeface="+mn-ea"/>
              </a:rPr>
              <a:t>        </a:t>
            </a:r>
            <a:r>
              <a:rPr lang="zh-CN" altLang="zh-CN" dirty="0" smtClean="0">
                <a:latin typeface="+mn-ea"/>
              </a:rPr>
              <a:t>，发展中国家主要分布在</a:t>
            </a:r>
            <a:r>
              <a:rPr lang="en-US" altLang="zh-CN" u="sng" dirty="0" smtClean="0">
                <a:latin typeface="+mn-ea"/>
              </a:rPr>
              <a:t>            </a:t>
            </a:r>
            <a:r>
              <a:rPr lang="zh-CN" altLang="zh-CN" dirty="0" smtClean="0">
                <a:latin typeface="+mn-ea"/>
              </a:rPr>
              <a:t>和北半球的南部。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(2)</a:t>
            </a:r>
            <a:r>
              <a:rPr lang="zh-CN" altLang="zh-CN" dirty="0" smtClean="0">
                <a:latin typeface="+mn-ea"/>
              </a:rPr>
              <a:t>南北关系：在国际上，一般把发展中国家和发达国家之间的政治、经济商谈称为</a:t>
            </a:r>
            <a:r>
              <a:rPr lang="en-US" altLang="zh-CN" dirty="0" smtClean="0">
                <a:latin typeface="+mn-ea"/>
              </a:rPr>
              <a:t>“</a:t>
            </a:r>
            <a:r>
              <a:rPr lang="en-US" altLang="zh-CN" u="sng" dirty="0" smtClean="0">
                <a:latin typeface="+mn-ea"/>
              </a:rPr>
              <a:t>               </a:t>
            </a:r>
            <a:r>
              <a:rPr lang="en-US" altLang="zh-CN" dirty="0" smtClean="0">
                <a:latin typeface="+mn-ea"/>
              </a:rPr>
              <a:t>”</a:t>
            </a:r>
            <a:r>
              <a:rPr lang="zh-CN" altLang="zh-CN" dirty="0" smtClean="0">
                <a:latin typeface="+mn-ea"/>
              </a:rPr>
              <a:t>；将发展中国家之间的互助合作称为</a:t>
            </a:r>
            <a:r>
              <a:rPr lang="en-US" altLang="zh-CN" dirty="0" smtClean="0">
                <a:latin typeface="+mn-ea"/>
              </a:rPr>
              <a:t>“</a:t>
            </a:r>
            <a:r>
              <a:rPr lang="en-US" altLang="zh-CN" u="sng" dirty="0" smtClean="0">
                <a:latin typeface="+mn-ea"/>
              </a:rPr>
              <a:t>              </a:t>
            </a:r>
            <a:r>
              <a:rPr lang="en-US" altLang="zh-CN" dirty="0" smtClean="0">
                <a:latin typeface="+mn-ea"/>
              </a:rPr>
              <a:t>”</a:t>
            </a:r>
            <a:r>
              <a:rPr lang="zh-CN" altLang="zh-CN" dirty="0" smtClean="0">
                <a:latin typeface="+mn-ea"/>
              </a:rPr>
              <a:t>。</a:t>
            </a:r>
            <a:endParaRPr lang="zh-CN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+mn-ea"/>
              </a:rPr>
              <a:t>3</a:t>
            </a:r>
            <a:r>
              <a:rPr lang="zh-CN" altLang="zh-CN" b="1" dirty="0" smtClean="0">
                <a:latin typeface="+mn-ea"/>
              </a:rPr>
              <a:t>．国际经济合作</a:t>
            </a:r>
            <a:r>
              <a:rPr lang="en-US" altLang="zh-CN" b="1" dirty="0" smtClean="0">
                <a:latin typeface="+mn-ea"/>
              </a:rPr>
              <a:t>  P91-92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2009566" y="2400912"/>
            <a:ext cx="2223344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发展中国家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361950" y="2400935"/>
            <a:ext cx="1565275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发达国家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74101" y="3634717"/>
            <a:ext cx="1360587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北部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588228" y="4096362"/>
            <a:ext cx="1360587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南半球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1112520" y="4897120"/>
            <a:ext cx="1754505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南北对话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6215380" y="4897120"/>
            <a:ext cx="1754505" cy="367030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p>
            <a:r>
              <a:rPr lang="zh-CN" altLang="zh-CN" b="1" dirty="0" smtClean="0">
                <a:solidFill>
                  <a:srgbClr val="EE7351"/>
                </a:solidFill>
                <a:latin typeface="+mn-ea"/>
              </a:rPr>
              <a:t>南南合作</a:t>
            </a:r>
            <a:endParaRPr lang="zh-CN" altLang="zh-CN" b="1" dirty="0" smtClean="0">
              <a:solidFill>
                <a:srgbClr val="EE7351"/>
              </a:solidFill>
              <a:latin typeface="+mn-ea"/>
            </a:endParaRPr>
          </a:p>
        </p:txBody>
      </p:sp>
      <p:pic>
        <p:nvPicPr>
          <p:cNvPr id="21507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6680" y="0"/>
            <a:ext cx="4366895" cy="2876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3"/>
          <p:cNvGrpSpPr/>
          <p:nvPr/>
        </p:nvGrpSpPr>
        <p:grpSpPr>
          <a:xfrm>
            <a:off x="8083550" y="3404638"/>
            <a:ext cx="3790950" cy="3362383"/>
            <a:chOff x="1200" y="1015"/>
            <a:chExt cx="3216" cy="3273"/>
          </a:xfrm>
        </p:grpSpPr>
        <p:pic>
          <p:nvPicPr>
            <p:cNvPr id="22533" name="Picture 11" descr="09201010##美国某品牌手机关联企业的分布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00" y="1015"/>
              <a:ext cx="3216" cy="285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4" name="Text Box 12"/>
            <p:cNvSpPr txBox="1"/>
            <p:nvPr/>
          </p:nvSpPr>
          <p:spPr>
            <a:xfrm>
              <a:off x="1611" y="3960"/>
              <a:ext cx="2688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美国某品牌手机关联企业的分布</a:t>
              </a:r>
              <a:endPara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1935" y="5843270"/>
            <a:ext cx="7086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资源、能源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分布不平衡，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资金、技术、市场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条件不一样。</a:t>
            </a:r>
            <a:endParaRPr lang="en-US" altLang="zh-CN" b="1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一个国家的经济发展与其他国家息息相关，需要合作交流，取长补短。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310" name="组合 3"/>
          <p:cNvGrpSpPr/>
          <p:nvPr/>
        </p:nvGrpSpPr>
        <p:grpSpPr>
          <a:xfrm>
            <a:off x="363220" y="1392555"/>
            <a:ext cx="5269230" cy="4284345"/>
            <a:chOff x="225" y="0"/>
            <a:chExt cx="13308" cy="10333"/>
          </a:xfrm>
        </p:grpSpPr>
        <p:pic>
          <p:nvPicPr>
            <p:cNvPr id="12311" name="Picture 26" descr="D:\7s11\jpg\00701015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5" y="1238"/>
              <a:ext cx="5640" cy="76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2" name="Picture 27" descr="D:\7s11\jpg\00701014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3" y="0"/>
              <a:ext cx="4600" cy="51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3" name="Picture 28" descr="D:\7s11\jpg\0070101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" y="5160"/>
              <a:ext cx="4582" cy="5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14" name="TextBox 4"/>
            <p:cNvSpPr txBox="1"/>
            <p:nvPr/>
          </p:nvSpPr>
          <p:spPr>
            <a:xfrm>
              <a:off x="5078" y="2032"/>
              <a:ext cx="4120" cy="1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以北北半球</a:t>
              </a:r>
              <a:endPara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赤道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以南南半球</a:t>
              </a:r>
              <a:endPara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315" name="组合 4"/>
          <p:cNvGrpSpPr/>
          <p:nvPr/>
        </p:nvGrpSpPr>
        <p:grpSpPr>
          <a:xfrm>
            <a:off x="5969000" y="1340485"/>
            <a:ext cx="5913120" cy="4260215"/>
            <a:chOff x="99" y="360"/>
            <a:chExt cx="14301" cy="10140"/>
          </a:xfrm>
        </p:grpSpPr>
        <p:pic>
          <p:nvPicPr>
            <p:cNvPr id="12316" name="Picture 25" descr="D:\7s11\jpg\0080102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" y="2489"/>
              <a:ext cx="3317" cy="68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7" name="Picture 26" descr="D:\7s11\jpg\0080102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9" y="2489"/>
              <a:ext cx="3552" cy="707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8" name="Picture 27" descr="D:\7s11\jpg\00801023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75" y="360"/>
              <a:ext cx="3778" cy="509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9" name="Picture 28" descr="D:\7s11\jpg\00801020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8" y="5538"/>
              <a:ext cx="3862" cy="49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20" name="TextBox 5"/>
            <p:cNvSpPr txBox="1"/>
            <p:nvPr/>
          </p:nvSpPr>
          <p:spPr>
            <a:xfrm>
              <a:off x="6459" y="1746"/>
              <a:ext cx="4385" cy="25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20°W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以东到</a:t>
              </a:r>
              <a:endPara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160°E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为东半球，</a:t>
              </a:r>
              <a:endPara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20°W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以西到</a:t>
              </a:r>
              <a:endPara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160°E</a:t>
              </a:r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为西半球</a:t>
              </a:r>
              <a:endPara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284730" y="4389755"/>
            <a:ext cx="15646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纬在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半球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纬在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半球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98535" y="4032250"/>
            <a:ext cx="190182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20°W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的东面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东半球，西面西半球；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160°E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的东面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西半球，西面东半球。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01" name="TextBox 13"/>
          <p:cNvSpPr txBox="1"/>
          <p:nvPr/>
        </p:nvSpPr>
        <p:spPr>
          <a:xfrm>
            <a:off x="1299210" y="322263"/>
            <a:ext cx="24504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、半球划分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265" y="5459730"/>
            <a:ext cx="347980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南北半球划分</a:t>
            </a:r>
            <a:r>
              <a:rPr lang="en-US" altLang="zh-CN" sz="3200"/>
              <a:t>P6-7</a:t>
            </a:r>
            <a:endParaRPr lang="en-US" altLang="zh-CN" sz="3200"/>
          </a:p>
          <a:p>
            <a:r>
              <a:rPr lang="zh-CN" altLang="en-US" sz="3200"/>
              <a:t>界线赤道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945755" y="457200"/>
            <a:ext cx="311848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东西半球划分</a:t>
            </a:r>
            <a:r>
              <a:rPr lang="en-US" altLang="zh-CN" sz="3200"/>
              <a:t>P8</a:t>
            </a:r>
            <a:endParaRPr lang="en-US" altLang="zh-CN" sz="3200"/>
          </a:p>
          <a:p>
            <a:r>
              <a:rPr lang="en-US" altLang="zh-CN" sz="3200"/>
              <a:t>20</a:t>
            </a:r>
            <a:r>
              <a:rPr lang="en-US" altLang="zh-CN" sz="3200">
                <a:latin typeface="Times New Roman" panose="02020603050405020304" charset="0"/>
              </a:rPr>
              <a:t>°</a:t>
            </a:r>
            <a:r>
              <a:rPr lang="en-US" altLang="zh-CN" sz="3200"/>
              <a:t>W</a:t>
            </a:r>
            <a:r>
              <a:rPr lang="zh-CN" altLang="en-US" sz="3200"/>
              <a:t>和</a:t>
            </a:r>
            <a:r>
              <a:rPr lang="en-US" altLang="zh-CN" sz="3200"/>
              <a:t>160</a:t>
            </a:r>
            <a:r>
              <a:rPr lang="en-US" altLang="zh-CN" sz="3200">
                <a:latin typeface="Times New Roman" panose="02020603050405020304" charset="0"/>
              </a:rPr>
              <a:t>°</a:t>
            </a:r>
            <a:r>
              <a:rPr lang="en-US" altLang="zh-CN" sz="3200"/>
              <a:t>E</a:t>
            </a:r>
            <a:endParaRPr lang="en-US" altLang="zh-CN" sz="3200"/>
          </a:p>
        </p:txBody>
      </p:sp>
      <p:sp>
        <p:nvSpPr>
          <p:cNvPr id="7" name="TextBox 5"/>
          <p:cNvSpPr txBox="1"/>
          <p:nvPr/>
        </p:nvSpPr>
        <p:spPr>
          <a:xfrm>
            <a:off x="8090535" y="5354320"/>
            <a:ext cx="260350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经度小于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20°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在东半球；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经度大于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160°</a:t>
            </a:r>
            <a:r>
              <a:rPr 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在西半球；</a:t>
            </a:r>
            <a:endParaRPr lang="zh-CN" sz="16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经度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1600" b="1" dirty="0">
                <a:latin typeface="Times New Roman" panose="02020603050405020304" charset="0"/>
                <a:ea typeface="宋体" panose="02010600030101010101" pitchFamily="2" charset="-122"/>
              </a:rPr>
              <a:t>°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-160</a:t>
            </a:r>
            <a:r>
              <a:rPr lang="en-US" altLang="zh-CN" sz="1600" b="1" dirty="0">
                <a:latin typeface="Times New Roman" panose="02020603050405020304" charset="0"/>
                <a:ea typeface="宋体" panose="02010600030101010101" pitchFamily="2" charset="-122"/>
              </a:rPr>
              <a:t>°</a:t>
            </a:r>
            <a:r>
              <a:rPr lang="zh-CN" altLang="en-US" sz="1600" b="1" dirty="0">
                <a:latin typeface="Times New Roman" panose="02020603050405020304" charset="0"/>
                <a:ea typeface="宋体" panose="02010600030101010101" pitchFamily="2" charset="-122"/>
              </a:rPr>
              <a:t>的，东经在东半球，西经在西半球。</a:t>
            </a:r>
            <a:endParaRPr lang="zh-CN" altLang="en-US" sz="16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76450" y="2172970"/>
            <a:ext cx="7772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/>
              <a:t>地 球 的 运 动</a:t>
            </a:r>
            <a:endParaRPr lang="zh-CN" altLang="en-US" sz="96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168.xml><?xml version="1.0" encoding="utf-8"?>
<p:tagLst xmlns:p="http://schemas.openxmlformats.org/presentationml/2006/main">
  <p:tag name="KSO_WM_UNIT_TABLE_BEAUTIFY" val="smartTable{90c38771-b329-48f5-be39-a790eb1d9068}"/>
</p:tagLst>
</file>

<file path=ppt/tags/tag169.xml><?xml version="1.0" encoding="utf-8"?>
<p:tagLst xmlns:p="http://schemas.openxmlformats.org/presentationml/2006/main">
  <p:tag name="KSO_WM_UNIT_TABLE_BEAUTIFY" val="smartTable{164d8ffd-198d-46e8-b722-8a4480cda744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8"/>
</p:tagLst>
</file>

<file path=ppt/tags/tag171.xml><?xml version="1.0" encoding="utf-8"?>
<p:tagLst xmlns:p="http://schemas.openxmlformats.org/presentationml/2006/main">
  <p:tag name="KSO_WM_UNIT_TABLE_BEAUTIFY" val="smartTable{b09bef24-3255-4f93-a099-47874825be8a}"/>
</p:tagLst>
</file>

<file path=ppt/tags/tag172.xml><?xml version="1.0" encoding="utf-8"?>
<p:tagLst xmlns:p="http://schemas.openxmlformats.org/presentationml/2006/main">
  <p:tag name="KSO_WM_UNIT_TABLE_BEAUTIFY" val="smartTable{b09bef24-3255-4f93-a099-47874825be8a}"/>
</p:tagLst>
</file>

<file path=ppt/tags/tag173.xml><?xml version="1.0" encoding="utf-8"?>
<p:tagLst xmlns:p="http://schemas.openxmlformats.org/presentationml/2006/main">
  <p:tag name="KSO_WM_UNIT_TABLE_BEAUTIFY" val="smartTable{9c29f226-4072-4f5e-ae0a-4cdf70962623}"/>
</p:tagLst>
</file>

<file path=ppt/tags/tag174.xml><?xml version="1.0" encoding="utf-8"?>
<p:tagLst xmlns:p="http://schemas.openxmlformats.org/presentationml/2006/main">
  <p:tag name="KSO_WM_UNIT_TABLE_BEAUTIFY" val="smartTable{e1ec8ad5-7633-442f-94b3-940f6c51dba8}"/>
</p:tagLst>
</file>

<file path=ppt/tags/tag175.xml><?xml version="1.0" encoding="utf-8"?>
<p:tagLst xmlns:p="http://schemas.openxmlformats.org/presentationml/2006/main">
  <p:tag name="KSO_WM_UNIT_TABLE_BEAUTIFY" val="smartTable{64d24b0a-6ff1-4084-835b-21b67242aea2}"/>
</p:tagLst>
</file>

<file path=ppt/tags/tag176.xml><?xml version="1.0" encoding="utf-8"?>
<p:tagLst xmlns:p="http://schemas.openxmlformats.org/presentationml/2006/main">
  <p:tag name="KSO_WM_UNIT_TABLE_BEAUTIFY" val="smartTable{af432779-a83e-414c-9e1b-b07371f719f5}"/>
</p:tagLst>
</file>

<file path=ppt/tags/tag177.xml><?xml version="1.0" encoding="utf-8"?>
<p:tagLst xmlns:p="http://schemas.openxmlformats.org/presentationml/2006/main">
  <p:tag name="KSO_WM_UNIT_TABLE_BEAUTIFY" val="smartTable{f6f522bb-b0bc-45f0-8805-ba9d514f7388}"/>
</p:tagLst>
</file>

<file path=ppt/tags/tag178.xml><?xml version="1.0" encoding="utf-8"?>
<p:tagLst xmlns:p="http://schemas.openxmlformats.org/presentationml/2006/main">
  <p:tag name="KSO_WM_UNIT_TABLE_BEAUTIFY" val="smartTable{1aacd064-a5e2-4156-848d-1790006ab1bf}"/>
</p:tagLst>
</file>

<file path=ppt/tags/tag179.xml><?xml version="1.0" encoding="utf-8"?>
<p:tagLst xmlns:p="http://schemas.openxmlformats.org/presentationml/2006/main">
  <p:tag name="KSO_WM_UNIT_TABLE_BEAUTIFY" val="smartTable{0b0f36d3-1bd7-4d46-9891-df069e635c7a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REFSHAPE" val="464456604"/>
  <p:tag name="KSO_WM_UNIT_PLACING_PICTURE_USER_VIEWPORT" val="{&quot;height&quot;:4642.5007874015746,&quot;width&quot;:6412.4992125984254}"/>
</p:tagLst>
</file>

<file path=ppt/tags/tag181.xml><?xml version="1.0" encoding="utf-8"?>
<p:tagLst xmlns:p="http://schemas.openxmlformats.org/presentationml/2006/main">
  <p:tag name="KSO_WM_UNIT_TABLE_BEAUTIFY" val="smartTable{39af7226-bebd-433c-b48b-9e9b828e98da}"/>
</p:tagLst>
</file>

<file path=ppt/tags/tag182.xml><?xml version="1.0" encoding="utf-8"?>
<p:tagLst xmlns:p="http://schemas.openxmlformats.org/presentationml/2006/main">
  <p:tag name="KSO_WM_UNIT_TABLE_BEAUTIFY" val="smartTable{aac4eecd-c92c-4c9c-8bd1-dd8e5b7eb010}"/>
</p:tagLst>
</file>

<file path=ppt/tags/tag183.xml><?xml version="1.0" encoding="utf-8"?>
<p:tagLst xmlns:p="http://schemas.openxmlformats.org/presentationml/2006/main">
  <p:tag name="KSO_WM_UNIT_PLACING_PICTURE_USER_VIEWPORT" val="{&quot;height&quot;:6992,&quot;width&quot;:10173}"/>
</p:tagLst>
</file>

<file path=ppt/tags/tag184.xml><?xml version="1.0" encoding="utf-8"?>
<p:tagLst xmlns:p="http://schemas.openxmlformats.org/presentationml/2006/main">
  <p:tag name="KSO_WM_UNIT_TABLE_BEAUTIFY" val="smartTable{e4d0e894-4d09-4f42-9886-77e197b5793f}"/>
</p:tagLst>
</file>

<file path=ppt/tags/tag185.xml><?xml version="1.0" encoding="utf-8"?>
<p:tagLst xmlns:p="http://schemas.openxmlformats.org/presentationml/2006/main">
  <p:tag name="KSO_WM_UNIT_TABLE_BEAUTIFY" val="smartTable{06d68b5a-50f6-4985-8ff7-41ca79c60e05}"/>
</p:tagLst>
</file>

<file path=ppt/tags/tag186.xml><?xml version="1.0" encoding="utf-8"?>
<p:tagLst xmlns:p="http://schemas.openxmlformats.org/presentationml/2006/main">
  <p:tag name="KSO_WM_UNIT_TABLE_BEAUTIFY" val="smartTable{ec62295e-b361-4a44-a7d3-28877d209c81}"/>
</p:tagLst>
</file>

<file path=ppt/tags/tag187.xml><?xml version="1.0" encoding="utf-8"?>
<p:tagLst xmlns:p="http://schemas.openxmlformats.org/presentationml/2006/main">
  <p:tag name="KSO_WM_UNIT_TABLE_BEAUTIFY" val="smartTable{50d3cfad-db50-4b77-8d6b-3937a6b02636}"/>
</p:tagLst>
</file>

<file path=ppt/tags/tag188.xml><?xml version="1.0" encoding="utf-8"?>
<p:tagLst xmlns:p="http://schemas.openxmlformats.org/presentationml/2006/main">
  <p:tag name="KSO_WM_UNIT_TABLE_BEAUTIFY" val="smartTable{931c707d-99cc-4004-a136-38c753e3d50d}"/>
</p:tagLst>
</file>

<file path=ppt/tags/tag189.xml><?xml version="1.0" encoding="utf-8"?>
<p:tagLst xmlns:p="http://schemas.openxmlformats.org/presentationml/2006/main">
  <p:tag name="KSO_WM_UNIT_TABLE_BEAUTIFY" val="smartTable{c18fa2c7-219c-42a3-b51b-dd5e78617e2e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ABLE_BEAUTIFY" val="smartTable{f1378a33-cbda-4812-a360-35407f24e772}"/>
</p:tagLst>
</file>

<file path=ppt/tags/tag191.xml><?xml version="1.0" encoding="utf-8"?>
<p:tagLst xmlns:p="http://schemas.openxmlformats.org/presentationml/2006/main">
  <p:tag name="KSO_WM_UNIT_TABLE_BEAUTIFY" val="smartTable{6ef2fa56-10f7-4a73-a6e3-5ed6a445e85e}"/>
</p:tagLst>
</file>

<file path=ppt/tags/tag192.xml><?xml version="1.0" encoding="utf-8"?>
<p:tagLst xmlns:p="http://schemas.openxmlformats.org/presentationml/2006/main">
  <p:tag name="KSO_WM_UNIT_TABLE_BEAUTIFY" val="smartTable{9fd9e773-e1ce-4f98-8ed4-41e56d5953a7}"/>
</p:tagLst>
</file>

<file path=ppt/tags/tag193.xml><?xml version="1.0" encoding="utf-8"?>
<p:tagLst xmlns:p="http://schemas.openxmlformats.org/presentationml/2006/main">
  <p:tag name="KSO_WM_UNIT_TABLE_BEAUTIFY" val="smartTable{bda05e32-611f-45e9-9a17-b4ce49047983}"/>
</p:tagLst>
</file>

<file path=ppt/tags/tag194.xml><?xml version="1.0" encoding="utf-8"?>
<p:tagLst xmlns:p="http://schemas.openxmlformats.org/presentationml/2006/main">
  <p:tag name="KSO_WM_UNIT_TABLE_BEAUTIFY" val="smartTable{a44513d6-cf31-461f-b878-7bf6010baa69}"/>
</p:tagLst>
</file>

<file path=ppt/tags/tag195.xml><?xml version="1.0" encoding="utf-8"?>
<p:tagLst xmlns:p="http://schemas.openxmlformats.org/presentationml/2006/main">
  <p:tag name="KSO_WM_UNIT_TABLE_BEAUTIFY" val="smartTable{4c3453a0-b5e4-4b52-8506-6886309ddb29}"/>
</p:tagLst>
</file>

<file path=ppt/tags/tag196.xml><?xml version="1.0" encoding="utf-8"?>
<p:tagLst xmlns:p="http://schemas.openxmlformats.org/presentationml/2006/main">
  <p:tag name="KSO_WM_UNIT_TABLE_BEAUTIFY" val="smartTable{05399e3a-f61d-4549-9a6a-88c583c86ddd}"/>
</p:tagLst>
</file>

<file path=ppt/tags/tag197.xml><?xml version="1.0" encoding="utf-8"?>
<p:tagLst xmlns:p="http://schemas.openxmlformats.org/presentationml/2006/main">
  <p:tag name="KSO_WM_UNIT_TABLE_BEAUTIFY" val="smartTable{745becd9-bac1-4168-9f81-337bb074d7b1}"/>
</p:tagLst>
</file>

<file path=ppt/tags/tag198.xml><?xml version="1.0" encoding="utf-8"?>
<p:tagLst xmlns:p="http://schemas.openxmlformats.org/presentationml/2006/main">
  <p:tag name="KSO_WM_UNIT_TABLE_BEAUTIFY" val="smartTable{d77479bf-eb65-43e7-aeb8-a269dd4d65a7}"/>
</p:tagLst>
</file>

<file path=ppt/tags/tag199.xml><?xml version="1.0" encoding="utf-8"?>
<p:tagLst xmlns:p="http://schemas.openxmlformats.org/presentationml/2006/main">
  <p:tag name="KSO_WM_UNIT_TABLE_BEAUTIFY" val="smartTable{ef0e4577-cea1-40c9-b155-76ee883c0b0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ABLE_BEAUTIFY" val="smartTable{7fc03a2e-cc18-47d8-b9c9-b81e97d49efc}"/>
</p:tagLst>
</file>

<file path=ppt/tags/tag201.xml><?xml version="1.0" encoding="utf-8"?>
<p:tagLst xmlns:p="http://schemas.openxmlformats.org/presentationml/2006/main">
  <p:tag name="KSO_WM_UNIT_TABLE_BEAUTIFY" val="smartTable{cf7857f3-e601-416f-bc22-b79e5ccfeacf}"/>
</p:tagLst>
</file>

<file path=ppt/tags/tag202.xml><?xml version="1.0" encoding="utf-8"?>
<p:tagLst xmlns:p="http://schemas.openxmlformats.org/presentationml/2006/main">
  <p:tag name="KSO_WM_UNIT_TABLE_BEAUTIFY" val="smartTable{dbc95be7-7766-4670-af37-06c1d06989f9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11931</Words>
  <Application>WPS 演示</Application>
  <PresentationFormat>宽屏</PresentationFormat>
  <Paragraphs>2140</Paragraphs>
  <Slides>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96" baseType="lpstr">
      <vt:lpstr>Arial</vt:lpstr>
      <vt:lpstr>宋体</vt:lpstr>
      <vt:lpstr>Wingdings</vt:lpstr>
      <vt:lpstr>隶书</vt:lpstr>
      <vt:lpstr>微软雅黑</vt:lpstr>
      <vt:lpstr>汉仪尚巍手书W</vt:lpstr>
      <vt:lpstr>楷体_GB2312</vt:lpstr>
      <vt:lpstr>新宋体</vt:lpstr>
      <vt:lpstr>Adobe 仿宋 Std R</vt:lpstr>
      <vt:lpstr>仿宋</vt:lpstr>
      <vt:lpstr>Times New Roman</vt:lpstr>
      <vt:lpstr>MingLiU_HKSCS</vt:lpstr>
      <vt:lpstr>Courier New</vt:lpstr>
      <vt:lpstr>Arial Unicode MS</vt:lpstr>
      <vt:lpstr>Calibri</vt:lpstr>
      <vt:lpstr>Times New Roman</vt:lpstr>
      <vt:lpstr>黑体</vt:lpstr>
      <vt:lpstr>楷体_GB2312</vt:lpstr>
      <vt:lpstr>Courier New</vt:lpstr>
      <vt:lpstr>Garamond</vt:lpstr>
      <vt:lpstr>Yu Mincho</vt:lpstr>
      <vt:lpstr>幼圆</vt:lpstr>
      <vt:lpstr>Office 主题​​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shang-88</cp:lastModifiedBy>
  <cp:revision>76</cp:revision>
  <dcterms:created xsi:type="dcterms:W3CDTF">2019-11-19T00:50:00Z</dcterms:created>
  <dcterms:modified xsi:type="dcterms:W3CDTF">2024-05-27T14:06:03Z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</Properties>
</file>